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61" r:id="rId5"/>
    <p:sldId id="478" r:id="rId6"/>
    <p:sldId id="470" r:id="rId7"/>
    <p:sldId id="463" r:id="rId8"/>
    <p:sldId id="479" r:id="rId9"/>
    <p:sldId id="464" r:id="rId10"/>
    <p:sldId id="465" r:id="rId11"/>
    <p:sldId id="481" r:id="rId12"/>
    <p:sldId id="485" r:id="rId13"/>
    <p:sldId id="482" r:id="rId14"/>
    <p:sldId id="450" r:id="rId15"/>
    <p:sldId id="483" r:id="rId16"/>
    <p:sldId id="466" r:id="rId17"/>
    <p:sldId id="486" r:id="rId18"/>
    <p:sldId id="469" r:id="rId19"/>
    <p:sldId id="477" r:id="rId20"/>
    <p:sldId id="460" r:id="rId21"/>
    <p:sldId id="474" r:id="rId22"/>
    <p:sldId id="475" r:id="rId2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hiddenSlides="1" frameSlides="1"/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0" autoAdjust="0"/>
    <p:restoredTop sz="95463" autoAdjust="0"/>
  </p:normalViewPr>
  <p:slideViewPr>
    <p:cSldViewPr>
      <p:cViewPr varScale="1">
        <p:scale>
          <a:sx n="70" d="100"/>
          <a:sy n="70" d="100"/>
        </p:scale>
        <p:origin x="-1470" y="-102"/>
      </p:cViewPr>
      <p:guideLst>
        <p:guide orient="horz" pos="4065"/>
        <p:guide orient="horz" pos="845"/>
        <p:guide orient="horz" pos="1298"/>
        <p:guide pos="884"/>
        <p:guide pos="5424"/>
        <p:guide pos="3833"/>
        <p:guide pos="1292"/>
      </p:guideLst>
    </p:cSldViewPr>
  </p:slideViewPr>
  <p:outlineViewPr>
    <p:cViewPr>
      <p:scale>
        <a:sx n="33" d="100"/>
        <a:sy n="33" d="100"/>
      </p:scale>
      <p:origin x="0" y="13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'selected stations'!$M$1</c:f>
              <c:strCache>
                <c:ptCount val="1"/>
                <c:pt idx="0">
                  <c:v>pineti_base</c:v>
                </c:pt>
              </c:strCache>
            </c:strRef>
          </c:tx>
          <c:spPr>
            <a:ln w="28575">
              <a:noFill/>
            </a:ln>
          </c:spPr>
          <c:xVal>
            <c:numRef>
              <c:f>'selected stations'!$K$2:$K$40</c:f>
              <c:numCache>
                <c:formatCode>General</c:formatCode>
                <c:ptCount val="39"/>
                <c:pt idx="0">
                  <c:v>1.1531579999999999</c:v>
                </c:pt>
                <c:pt idx="1">
                  <c:v>2.421942</c:v>
                </c:pt>
                <c:pt idx="2">
                  <c:v>2.7762530000000001</c:v>
                </c:pt>
                <c:pt idx="3">
                  <c:v>2.0711940000000002</c:v>
                </c:pt>
                <c:pt idx="4">
                  <c:v>2.1809980000000002</c:v>
                </c:pt>
                <c:pt idx="5">
                  <c:v>1.0168470000000001</c:v>
                </c:pt>
                <c:pt idx="6">
                  <c:v>4.0693450000000002</c:v>
                </c:pt>
                <c:pt idx="7">
                  <c:v>1.5635030000000001</c:v>
                </c:pt>
                <c:pt idx="8">
                  <c:v>2.7291470000000002</c:v>
                </c:pt>
                <c:pt idx="9">
                  <c:v>11.916152</c:v>
                </c:pt>
                <c:pt idx="10">
                  <c:v>1.751592</c:v>
                </c:pt>
                <c:pt idx="11">
                  <c:v>3.8238089999999998</c:v>
                </c:pt>
                <c:pt idx="12">
                  <c:v>1.670472</c:v>
                </c:pt>
                <c:pt idx="13">
                  <c:v>1.39164</c:v>
                </c:pt>
                <c:pt idx="14">
                  <c:v>2.3731770000000001</c:v>
                </c:pt>
                <c:pt idx="15">
                  <c:v>0.67116900000000002</c:v>
                </c:pt>
                <c:pt idx="17">
                  <c:v>2.3908450000000001</c:v>
                </c:pt>
                <c:pt idx="18">
                  <c:v>2.858257</c:v>
                </c:pt>
                <c:pt idx="22">
                  <c:v>0.7</c:v>
                </c:pt>
                <c:pt idx="25">
                  <c:v>2.4</c:v>
                </c:pt>
              </c:numCache>
            </c:numRef>
          </c:xVal>
          <c:yVal>
            <c:numRef>
              <c:f>'selected stations'!$O$2:$O$40</c:f>
              <c:numCache>
                <c:formatCode>General</c:formatCode>
                <c:ptCount val="39"/>
                <c:pt idx="0">
                  <c:v>0.79608400000000001</c:v>
                </c:pt>
                <c:pt idx="1">
                  <c:v>2.7538</c:v>
                </c:pt>
                <c:pt idx="2">
                  <c:v>2.8433190000000002</c:v>
                </c:pt>
                <c:pt idx="3">
                  <c:v>2.6357910000000002</c:v>
                </c:pt>
                <c:pt idx="4">
                  <c:v>1.283738</c:v>
                </c:pt>
                <c:pt idx="5">
                  <c:v>1.405392</c:v>
                </c:pt>
                <c:pt idx="6">
                  <c:v>6.6468489999999996</c:v>
                </c:pt>
                <c:pt idx="7">
                  <c:v>0.41497499999999998</c:v>
                </c:pt>
                <c:pt idx="8">
                  <c:v>1.556783</c:v>
                </c:pt>
                <c:pt idx="9">
                  <c:v>11.72931</c:v>
                </c:pt>
                <c:pt idx="10">
                  <c:v>1.0136879999999999</c:v>
                </c:pt>
                <c:pt idx="11">
                  <c:v>2.2429320000000001</c:v>
                </c:pt>
                <c:pt idx="12">
                  <c:v>2.590557</c:v>
                </c:pt>
                <c:pt idx="13">
                  <c:v>2.5589590000000002</c:v>
                </c:pt>
                <c:pt idx="14">
                  <c:v>1.049339</c:v>
                </c:pt>
                <c:pt idx="15">
                  <c:v>0.69859499999999997</c:v>
                </c:pt>
                <c:pt idx="16">
                  <c:v>2.6048909999999998</c:v>
                </c:pt>
                <c:pt idx="17">
                  <c:v>4.49085</c:v>
                </c:pt>
                <c:pt idx="18">
                  <c:v>3.38273</c:v>
                </c:pt>
                <c:pt idx="20">
                  <c:v>11.29327</c:v>
                </c:pt>
                <c:pt idx="21">
                  <c:v>12.045970000000001</c:v>
                </c:pt>
                <c:pt idx="22">
                  <c:v>1.041061</c:v>
                </c:pt>
                <c:pt idx="23">
                  <c:v>12.785589999999999</c:v>
                </c:pt>
                <c:pt idx="24">
                  <c:v>4.49085</c:v>
                </c:pt>
                <c:pt idx="25">
                  <c:v>0.58010899999999999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xVal>
            <c:numRef>
              <c:f>'selected stations'!$N$2:$N$27</c:f>
              <c:numCache>
                <c:formatCode>General</c:formatCode>
                <c:ptCount val="26"/>
                <c:pt idx="20">
                  <c:v>9.5</c:v>
                </c:pt>
                <c:pt idx="21">
                  <c:v>12</c:v>
                </c:pt>
              </c:numCache>
            </c:numRef>
          </c:xVal>
          <c:yVal>
            <c:numRef>
              <c:f>'selected stations'!$O$2:$O$27</c:f>
              <c:numCache>
                <c:formatCode>General</c:formatCode>
                <c:ptCount val="26"/>
                <c:pt idx="0">
                  <c:v>0.79608400000000001</c:v>
                </c:pt>
                <c:pt idx="1">
                  <c:v>2.7538</c:v>
                </c:pt>
                <c:pt idx="2">
                  <c:v>2.8433190000000002</c:v>
                </c:pt>
                <c:pt idx="3">
                  <c:v>2.6357910000000002</c:v>
                </c:pt>
                <c:pt idx="4">
                  <c:v>1.283738</c:v>
                </c:pt>
                <c:pt idx="5">
                  <c:v>1.405392</c:v>
                </c:pt>
                <c:pt idx="6">
                  <c:v>6.6468489999999996</c:v>
                </c:pt>
                <c:pt idx="7">
                  <c:v>0.41497499999999998</c:v>
                </c:pt>
                <c:pt idx="8">
                  <c:v>1.556783</c:v>
                </c:pt>
                <c:pt idx="9">
                  <c:v>11.72931</c:v>
                </c:pt>
                <c:pt idx="10">
                  <c:v>1.0136879999999999</c:v>
                </c:pt>
                <c:pt idx="11">
                  <c:v>2.2429320000000001</c:v>
                </c:pt>
                <c:pt idx="12">
                  <c:v>2.590557</c:v>
                </c:pt>
                <c:pt idx="13">
                  <c:v>2.5589590000000002</c:v>
                </c:pt>
                <c:pt idx="14">
                  <c:v>1.049339</c:v>
                </c:pt>
                <c:pt idx="15">
                  <c:v>0.69859499999999997</c:v>
                </c:pt>
                <c:pt idx="16">
                  <c:v>2.6048909999999998</c:v>
                </c:pt>
                <c:pt idx="17">
                  <c:v>4.49085</c:v>
                </c:pt>
                <c:pt idx="18">
                  <c:v>3.38273</c:v>
                </c:pt>
                <c:pt idx="20">
                  <c:v>11.29327</c:v>
                </c:pt>
                <c:pt idx="21">
                  <c:v>12.045970000000001</c:v>
                </c:pt>
                <c:pt idx="22">
                  <c:v>1.041061</c:v>
                </c:pt>
                <c:pt idx="23">
                  <c:v>12.785589999999999</c:v>
                </c:pt>
                <c:pt idx="24">
                  <c:v>4.49085</c:v>
                </c:pt>
                <c:pt idx="25">
                  <c:v>0.58010899999999999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328320"/>
        <c:axId val="100482048"/>
      </c:scatterChart>
      <c:valAx>
        <c:axId val="94328320"/>
        <c:scaling>
          <c:orientation val="minMax"/>
          <c:max val="14"/>
          <c:min val="0"/>
        </c:scaling>
        <c:delete val="0"/>
        <c:axPos val="b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nl-NL" sz="1200"/>
                  <a:t>Observed concentration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nl-NL"/>
          </a:p>
        </c:txPr>
        <c:crossAx val="100482048"/>
        <c:crosses val="autoZero"/>
        <c:crossBetween val="midCat"/>
        <c:majorUnit val="2"/>
      </c:valAx>
      <c:valAx>
        <c:axId val="100482048"/>
        <c:scaling>
          <c:orientation val="minMax"/>
          <c:max val="14"/>
        </c:scaling>
        <c:delete val="0"/>
        <c:axPos val="l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nl-NL" sz="1200"/>
                  <a:t>Modelled concentration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nl-NL"/>
          </a:p>
        </c:txPr>
        <c:crossAx val="94328320"/>
        <c:crossesAt val="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'selected stations'!$M$1</c:f>
              <c:strCache>
                <c:ptCount val="1"/>
                <c:pt idx="0">
                  <c:v>pineti_base</c:v>
                </c:pt>
              </c:strCache>
            </c:strRef>
          </c:tx>
          <c:spPr>
            <a:ln w="28575">
              <a:noFill/>
            </a:ln>
          </c:spPr>
          <c:xVal>
            <c:numRef>
              <c:f>'selected stations'!$K$2:$K$40</c:f>
              <c:numCache>
                <c:formatCode>General</c:formatCode>
                <c:ptCount val="39"/>
                <c:pt idx="0">
                  <c:v>1.1531579999999999</c:v>
                </c:pt>
                <c:pt idx="1">
                  <c:v>2.421942</c:v>
                </c:pt>
                <c:pt idx="2">
                  <c:v>2.7762530000000001</c:v>
                </c:pt>
                <c:pt idx="3">
                  <c:v>2.0711940000000002</c:v>
                </c:pt>
                <c:pt idx="4">
                  <c:v>2.1809980000000002</c:v>
                </c:pt>
                <c:pt idx="5">
                  <c:v>1.0168470000000001</c:v>
                </c:pt>
                <c:pt idx="6">
                  <c:v>4.0693450000000002</c:v>
                </c:pt>
                <c:pt idx="7">
                  <c:v>1.5635030000000001</c:v>
                </c:pt>
                <c:pt idx="8">
                  <c:v>2.7291470000000002</c:v>
                </c:pt>
                <c:pt idx="9">
                  <c:v>11.916152</c:v>
                </c:pt>
                <c:pt idx="10">
                  <c:v>1.751592</c:v>
                </c:pt>
                <c:pt idx="11">
                  <c:v>3.8238089999999998</c:v>
                </c:pt>
                <c:pt idx="12">
                  <c:v>1.670472</c:v>
                </c:pt>
                <c:pt idx="13">
                  <c:v>1.39164</c:v>
                </c:pt>
                <c:pt idx="14">
                  <c:v>2.3731770000000001</c:v>
                </c:pt>
                <c:pt idx="15">
                  <c:v>0.67116900000000002</c:v>
                </c:pt>
                <c:pt idx="17">
                  <c:v>2.3908450000000001</c:v>
                </c:pt>
                <c:pt idx="18">
                  <c:v>2.858257</c:v>
                </c:pt>
                <c:pt idx="22">
                  <c:v>0.7</c:v>
                </c:pt>
                <c:pt idx="25">
                  <c:v>2.4</c:v>
                </c:pt>
              </c:numCache>
            </c:numRef>
          </c:xVal>
          <c:yVal>
            <c:numRef>
              <c:f>'selected stations'!$M$2:$M$40</c:f>
              <c:numCache>
                <c:formatCode>General</c:formatCode>
                <c:ptCount val="39"/>
                <c:pt idx="0">
                  <c:v>0.98533999999999999</c:v>
                </c:pt>
                <c:pt idx="1">
                  <c:v>2.5418620000000001</c:v>
                </c:pt>
                <c:pt idx="2">
                  <c:v>2.6354690000000001</c:v>
                </c:pt>
                <c:pt idx="3">
                  <c:v>2.8893719999999998</c:v>
                </c:pt>
                <c:pt idx="4">
                  <c:v>1.8445400000000001</c:v>
                </c:pt>
                <c:pt idx="5">
                  <c:v>1.188183</c:v>
                </c:pt>
                <c:pt idx="6">
                  <c:v>4.5835790000000003</c:v>
                </c:pt>
                <c:pt idx="7">
                  <c:v>0.48546899999999998</c:v>
                </c:pt>
                <c:pt idx="8">
                  <c:v>2.1606839999999998</c:v>
                </c:pt>
                <c:pt idx="9">
                  <c:v>5.4375650000000002</c:v>
                </c:pt>
                <c:pt idx="10">
                  <c:v>1.3981239999999999</c:v>
                </c:pt>
                <c:pt idx="11">
                  <c:v>1.705247</c:v>
                </c:pt>
                <c:pt idx="12">
                  <c:v>1.5584150000000001</c:v>
                </c:pt>
                <c:pt idx="13">
                  <c:v>2.1661410000000001</c:v>
                </c:pt>
                <c:pt idx="14">
                  <c:v>1.312346</c:v>
                </c:pt>
                <c:pt idx="15">
                  <c:v>0.88836300000000001</c:v>
                </c:pt>
                <c:pt idx="16">
                  <c:v>3.4726110000000001</c:v>
                </c:pt>
                <c:pt idx="17">
                  <c:v>4.1654530000000003</c:v>
                </c:pt>
                <c:pt idx="18">
                  <c:v>3.8978609999999998</c:v>
                </c:pt>
                <c:pt idx="20">
                  <c:v>9.3811780000000002</c:v>
                </c:pt>
                <c:pt idx="21">
                  <c:v>10.351000000000001</c:v>
                </c:pt>
                <c:pt idx="22">
                  <c:v>1.356117</c:v>
                </c:pt>
                <c:pt idx="23">
                  <c:v>8.7800910000000005</c:v>
                </c:pt>
                <c:pt idx="24">
                  <c:v>4.1654530000000003</c:v>
                </c:pt>
                <c:pt idx="25">
                  <c:v>0.90691699999999997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xVal>
            <c:numRef>
              <c:f>'selected stations'!$N$2:$N$27</c:f>
              <c:numCache>
                <c:formatCode>General</c:formatCode>
                <c:ptCount val="26"/>
                <c:pt idx="20">
                  <c:v>9.5</c:v>
                </c:pt>
                <c:pt idx="21">
                  <c:v>12</c:v>
                </c:pt>
              </c:numCache>
            </c:numRef>
          </c:xVal>
          <c:yVal>
            <c:numRef>
              <c:f>'selected stations'!$M$2:$M$27</c:f>
              <c:numCache>
                <c:formatCode>General</c:formatCode>
                <c:ptCount val="26"/>
                <c:pt idx="0">
                  <c:v>0.98533999999999999</c:v>
                </c:pt>
                <c:pt idx="1">
                  <c:v>2.5418620000000001</c:v>
                </c:pt>
                <c:pt idx="2">
                  <c:v>2.6354690000000001</c:v>
                </c:pt>
                <c:pt idx="3">
                  <c:v>2.8893719999999998</c:v>
                </c:pt>
                <c:pt idx="4">
                  <c:v>1.8445400000000001</c:v>
                </c:pt>
                <c:pt idx="5">
                  <c:v>1.188183</c:v>
                </c:pt>
                <c:pt idx="6">
                  <c:v>4.5835790000000003</c:v>
                </c:pt>
                <c:pt idx="7">
                  <c:v>0.48546899999999998</c:v>
                </c:pt>
                <c:pt idx="8">
                  <c:v>2.1606839999999998</c:v>
                </c:pt>
                <c:pt idx="9">
                  <c:v>5.4375650000000002</c:v>
                </c:pt>
                <c:pt idx="10">
                  <c:v>1.3981239999999999</c:v>
                </c:pt>
                <c:pt idx="11">
                  <c:v>1.705247</c:v>
                </c:pt>
                <c:pt idx="12">
                  <c:v>1.5584150000000001</c:v>
                </c:pt>
                <c:pt idx="13">
                  <c:v>2.1661410000000001</c:v>
                </c:pt>
                <c:pt idx="14">
                  <c:v>1.312346</c:v>
                </c:pt>
                <c:pt idx="15">
                  <c:v>0.88836300000000001</c:v>
                </c:pt>
                <c:pt idx="16">
                  <c:v>3.4726110000000001</c:v>
                </c:pt>
                <c:pt idx="17">
                  <c:v>4.1654530000000003</c:v>
                </c:pt>
                <c:pt idx="18">
                  <c:v>3.8978609999999998</c:v>
                </c:pt>
                <c:pt idx="20">
                  <c:v>9.3811780000000002</c:v>
                </c:pt>
                <c:pt idx="21">
                  <c:v>10.351000000000001</c:v>
                </c:pt>
                <c:pt idx="22">
                  <c:v>1.356117</c:v>
                </c:pt>
                <c:pt idx="23">
                  <c:v>8.7800910000000005</c:v>
                </c:pt>
                <c:pt idx="24">
                  <c:v>4.1654530000000003</c:v>
                </c:pt>
                <c:pt idx="25">
                  <c:v>0.90691699999999997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945536"/>
        <c:axId val="59905536"/>
      </c:scatterChart>
      <c:valAx>
        <c:axId val="128945536"/>
        <c:scaling>
          <c:orientation val="minMax"/>
          <c:max val="14"/>
          <c:min val="0"/>
        </c:scaling>
        <c:delete val="0"/>
        <c:axPos val="b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nl-NL" sz="1200"/>
                  <a:t>Observed concentration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nl-NL"/>
          </a:p>
        </c:txPr>
        <c:crossAx val="59905536"/>
        <c:crosses val="autoZero"/>
        <c:crossBetween val="midCat"/>
        <c:majorUnit val="2"/>
      </c:valAx>
      <c:valAx>
        <c:axId val="59905536"/>
        <c:scaling>
          <c:orientation val="minMax"/>
          <c:max val="14"/>
        </c:scaling>
        <c:delete val="0"/>
        <c:axPos val="l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nl-NL" sz="1200"/>
                  <a:t>Modelled concentration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nl-NL"/>
          </a:p>
        </c:txPr>
        <c:crossAx val="128945536"/>
        <c:crossesAt val="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79396325459317"/>
          <c:y val="5.1400554097404488E-2"/>
          <c:w val="0.73792869641294834"/>
          <c:h val="0.73444808982210552"/>
        </c:manualLayout>
      </c:layout>
      <c:scatterChart>
        <c:scatterStyle val="lineMarker"/>
        <c:varyColors val="0"/>
        <c:ser>
          <c:idx val="0"/>
          <c:order val="0"/>
          <c:tx>
            <c:strRef>
              <c:f>all_corr!$A$10</c:f>
              <c:strCache>
                <c:ptCount val="1"/>
                <c:pt idx="0">
                  <c:v>Overige stations</c:v>
                </c:pt>
              </c:strCache>
            </c:strRef>
          </c:tx>
          <c:spPr>
            <a:ln w="28575">
              <a:noFill/>
            </a:ln>
          </c:spPr>
          <c:xVal>
            <c:numRef>
              <c:f>all_corr!$B$9:$V$9</c:f>
              <c:numCache>
                <c:formatCode>General</c:formatCode>
                <c:ptCount val="21"/>
                <c:pt idx="0">
                  <c:v>2.2268217054263575</c:v>
                </c:pt>
                <c:pt idx="1">
                  <c:v>2.7395348837209297</c:v>
                </c:pt>
                <c:pt idx="2">
                  <c:v>1.5137209302325585</c:v>
                </c:pt>
                <c:pt idx="3">
                  <c:v>4.3150000000000004</c:v>
                </c:pt>
                <c:pt idx="4">
                  <c:v>3.0349504950495048</c:v>
                </c:pt>
                <c:pt idx="5">
                  <c:v>3.1211538461538462</c:v>
                </c:pt>
                <c:pt idx="6">
                  <c:v>7.3821359223300975</c:v>
                </c:pt>
                <c:pt idx="7">
                  <c:v>2.6321374045801527</c:v>
                </c:pt>
                <c:pt idx="8">
                  <c:v>4.2651145038167915</c:v>
                </c:pt>
                <c:pt idx="9">
                  <c:v>1.9458415841584156</c:v>
                </c:pt>
                <c:pt idx="10">
                  <c:v>2.5234615384615378</c:v>
                </c:pt>
                <c:pt idx="11">
                  <c:v>4.1674038461538467</c:v>
                </c:pt>
                <c:pt idx="12">
                  <c:v>3.3776153846153845</c:v>
                </c:pt>
                <c:pt idx="13">
                  <c:v>2.06</c:v>
                </c:pt>
                <c:pt idx="14">
                  <c:v>5.0645544554455428</c:v>
                </c:pt>
                <c:pt idx="15">
                  <c:v>3.7368702290076334</c:v>
                </c:pt>
                <c:pt idx="16">
                  <c:v>4.9748717948717953</c:v>
                </c:pt>
                <c:pt idx="17">
                  <c:v>4.6280769230769243</c:v>
                </c:pt>
                <c:pt idx="18">
                  <c:v>7.7546938775510181</c:v>
                </c:pt>
                <c:pt idx="19">
                  <c:v>5.3196116504854354</c:v>
                </c:pt>
                <c:pt idx="20">
                  <c:v>7.5915384615384633</c:v>
                </c:pt>
              </c:numCache>
            </c:numRef>
          </c:xVal>
          <c:yVal>
            <c:numRef>
              <c:f>all_corr!$B$10:$V$10</c:f>
              <c:numCache>
                <c:formatCode>General</c:formatCode>
                <c:ptCount val="21"/>
                <c:pt idx="0">
                  <c:v>1.7495473610042458</c:v>
                </c:pt>
                <c:pt idx="1">
                  <c:v>1.7413590260049956</c:v>
                </c:pt>
                <c:pt idx="2">
                  <c:v>1.9123089040466124</c:v>
                </c:pt>
                <c:pt idx="3">
                  <c:v>2.4056945600879405</c:v>
                </c:pt>
                <c:pt idx="4">
                  <c:v>2.0995409089882915</c:v>
                </c:pt>
                <c:pt idx="5">
                  <c:v>2.0995409089882915</c:v>
                </c:pt>
                <c:pt idx="6">
                  <c:v>6.2325876033545935</c:v>
                </c:pt>
                <c:pt idx="7">
                  <c:v>3.1387575374288339</c:v>
                </c:pt>
                <c:pt idx="8">
                  <c:v>3.6977719003512224</c:v>
                </c:pt>
                <c:pt idx="9">
                  <c:v>2.0672855263564025</c:v>
                </c:pt>
                <c:pt idx="10">
                  <c:v>2.3111984994230164</c:v>
                </c:pt>
                <c:pt idx="11">
                  <c:v>3.3786814125387057</c:v>
                </c:pt>
                <c:pt idx="12">
                  <c:v>3.0695773544104061</c:v>
                </c:pt>
                <c:pt idx="13">
                  <c:v>1.9313593030826737</c:v>
                </c:pt>
                <c:pt idx="14">
                  <c:v>2.0486725315926559</c:v>
                </c:pt>
                <c:pt idx="15">
                  <c:v>3.0513309854177604</c:v>
                </c:pt>
                <c:pt idx="19">
                  <c:v>3.1555340975182435</c:v>
                </c:pt>
                <c:pt idx="20">
                  <c:v>6.5978148942202388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all_corr!$A$11</c:f>
              <c:strCache>
                <c:ptCount val="1"/>
                <c:pt idx="0">
                  <c:v>Ichtegem</c:v>
                </c:pt>
              </c:strCache>
            </c:strRef>
          </c:tx>
          <c:spPr>
            <a:ln w="28575">
              <a:noFill/>
            </a:ln>
          </c:spPr>
          <c:xVal>
            <c:numRef>
              <c:f>all_corr!$B$9:$V$9</c:f>
              <c:numCache>
                <c:formatCode>General</c:formatCode>
                <c:ptCount val="21"/>
                <c:pt idx="0">
                  <c:v>2.2268217054263575</c:v>
                </c:pt>
                <c:pt idx="1">
                  <c:v>2.7395348837209297</c:v>
                </c:pt>
                <c:pt idx="2">
                  <c:v>1.5137209302325585</c:v>
                </c:pt>
                <c:pt idx="3">
                  <c:v>4.3150000000000004</c:v>
                </c:pt>
                <c:pt idx="4">
                  <c:v>3.0349504950495048</c:v>
                </c:pt>
                <c:pt idx="5">
                  <c:v>3.1211538461538462</c:v>
                </c:pt>
                <c:pt idx="6">
                  <c:v>7.3821359223300975</c:v>
                </c:pt>
                <c:pt idx="7">
                  <c:v>2.6321374045801527</c:v>
                </c:pt>
                <c:pt idx="8">
                  <c:v>4.2651145038167915</c:v>
                </c:pt>
                <c:pt idx="9">
                  <c:v>1.9458415841584156</c:v>
                </c:pt>
                <c:pt idx="10">
                  <c:v>2.5234615384615378</c:v>
                </c:pt>
                <c:pt idx="11">
                  <c:v>4.1674038461538467</c:v>
                </c:pt>
                <c:pt idx="12">
                  <c:v>3.3776153846153845</c:v>
                </c:pt>
                <c:pt idx="13">
                  <c:v>2.06</c:v>
                </c:pt>
                <c:pt idx="14">
                  <c:v>5.0645544554455428</c:v>
                </c:pt>
                <c:pt idx="15">
                  <c:v>3.7368702290076334</c:v>
                </c:pt>
                <c:pt idx="16">
                  <c:v>4.9748717948717953</c:v>
                </c:pt>
                <c:pt idx="17">
                  <c:v>4.6280769230769243</c:v>
                </c:pt>
                <c:pt idx="18">
                  <c:v>7.7546938775510181</c:v>
                </c:pt>
                <c:pt idx="19">
                  <c:v>5.3196116504854354</c:v>
                </c:pt>
                <c:pt idx="20">
                  <c:v>7.5915384615384633</c:v>
                </c:pt>
              </c:numCache>
            </c:numRef>
          </c:xVal>
          <c:yVal>
            <c:numRef>
              <c:f>all_corr!$B$11:$V$11</c:f>
              <c:numCache>
                <c:formatCode>General</c:formatCode>
                <c:ptCount val="21"/>
                <c:pt idx="16">
                  <c:v>7.5881525516076671</c:v>
                </c:pt>
                <c:pt idx="17">
                  <c:v>6.0500433295095624</c:v>
                </c:pt>
                <c:pt idx="18">
                  <c:v>6.0500433295095624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740992"/>
        <c:axId val="142091392"/>
      </c:scatterChart>
      <c:valAx>
        <c:axId val="134740992"/>
        <c:scaling>
          <c:orientation val="minMax"/>
          <c:max val="10"/>
          <c:min val="0"/>
        </c:scaling>
        <c:delete val="0"/>
        <c:axPos val="b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nl-NL" b="0"/>
                  <a:t>gemeten gemiddelde NH</a:t>
                </a:r>
                <a:r>
                  <a:rPr lang="nl-NL" b="0" baseline="-25000"/>
                  <a:t>3</a:t>
                </a:r>
                <a:r>
                  <a:rPr lang="nl-NL" b="0"/>
                  <a:t>-concentratie (µg/m</a:t>
                </a:r>
                <a:r>
                  <a:rPr lang="nl-NL" b="0" baseline="30000"/>
                  <a:t>3</a:t>
                </a:r>
                <a:r>
                  <a:rPr lang="nl-NL" b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2091392"/>
        <c:crosses val="autoZero"/>
        <c:crossBetween val="midCat"/>
        <c:majorUnit val="2"/>
      </c:valAx>
      <c:valAx>
        <c:axId val="142091392"/>
        <c:scaling>
          <c:orientation val="minMax"/>
          <c:max val="1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l-NL" b="0"/>
                  <a:t>gemodelleerde</a:t>
                </a:r>
                <a:r>
                  <a:rPr lang="nl-NL" b="0" baseline="0"/>
                  <a:t> gemiddelde NH</a:t>
                </a:r>
                <a:r>
                  <a:rPr lang="nl-NL" b="0" baseline="-25000"/>
                  <a:t>3</a:t>
                </a:r>
                <a:r>
                  <a:rPr lang="nl-NL" b="0" baseline="0"/>
                  <a:t>-concentratie (µg/m</a:t>
                </a:r>
                <a:r>
                  <a:rPr lang="nl-NL" b="0" baseline="30000"/>
                  <a:t>3</a:t>
                </a:r>
                <a:r>
                  <a:rPr lang="nl-NL" b="0" baseline="0"/>
                  <a:t>)</a:t>
                </a:r>
                <a:endParaRPr lang="nl-NL" b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4740992"/>
        <c:crosses val="autoZero"/>
        <c:crossBetween val="midCat"/>
        <c:majorUnit val="2"/>
      </c:valAx>
    </c:plotArea>
    <c:legend>
      <c:legendPos val="r"/>
      <c:layout>
        <c:manualLayout>
          <c:xMode val="edge"/>
          <c:yMode val="edge"/>
          <c:x val="0.67236154855643049"/>
          <c:y val="5.0542067658209393E-2"/>
          <c:w val="0.23041622922134733"/>
          <c:h val="0.13039734616506271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Improving the modelling of ammonia by detailing emission infornation 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EFA4B-77C2-481A-ABD0-DB23CAD51848}" type="datetime8">
              <a:rPr lang="nl-NL" smtClean="0"/>
              <a:t>6-5-2015 8:32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smtClean="0"/>
              <a:t>Martijn Schaap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7C337-BE69-40D5-A2C3-B572D8434EA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2793701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Improving the modelling of ammonia by detailing emission infornation 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21D8-2BA0-4B3C-980A-4A3FF683EAE5}" type="datetime8">
              <a:rPr lang="nl-NL" smtClean="0"/>
              <a:t>6-5-2015 8:32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smtClean="0"/>
              <a:t>Martijn Schaap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935DF-413D-4C75-8A60-925A728E0BBB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5766074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Improving the modelling of ammonia by detailing emission infornation 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6EC21D8-2BA0-4B3C-980A-4A3FF683EAE5}" type="datetime8">
              <a:rPr lang="nl-NL" smtClean="0"/>
              <a:t>6-5-2015 8:32</a:t>
            </a:fld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35DF-413D-4C75-8A60-925A728E0BBB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529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rgbClr val="FFFFFF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964017" y="2027964"/>
            <a:ext cx="58382" cy="2466080"/>
            <a:chOff x="964017" y="2027964"/>
            <a:chExt cx="58382" cy="24660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17" y="2027964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279448"/>
            <a:ext cx="9143245" cy="51202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4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Targ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0" y="6390853"/>
            <a:ext cx="9143622" cy="4638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 descr="tno_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7"/>
          <a:stretch/>
        </p:blipFill>
        <p:spPr>
          <a:xfrm>
            <a:off x="0" y="0"/>
            <a:ext cx="9144000" cy="22002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54114" cy="7200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6486" y="2199600"/>
            <a:ext cx="8054114" cy="4182150"/>
          </a:xfrm>
          <a:solidFill>
            <a:srgbClr val="FFFFFF"/>
          </a:solidFill>
        </p:spPr>
        <p:txBody>
          <a:bodyPr/>
          <a:lstStyle>
            <a:lvl1pPr marL="185738" indent="-185738">
              <a:buSzPct val="100000"/>
              <a:buFontTx/>
              <a:buBlip>
                <a:blip r:embed="rId3"/>
              </a:buBlip>
              <a:defRPr/>
            </a:lvl1pPr>
            <a:lvl2pPr marL="357188" indent="-171450">
              <a:buSzPct val="100000"/>
              <a:buFontTx/>
              <a:buBlip>
                <a:blip r:embed="rId3"/>
              </a:buBlip>
              <a:defRPr/>
            </a:lvl2pPr>
            <a:lvl3pPr marL="542925" indent="-187325">
              <a:buSzPct val="100000"/>
              <a:buFontTx/>
              <a:buBlip>
                <a:blip r:embed="rId3"/>
              </a:buBlip>
              <a:defRPr/>
            </a:lvl3pPr>
            <a:lvl4pPr marL="715963" indent="-173038">
              <a:buSzPct val="100000"/>
              <a:buFontTx/>
              <a:buBlip>
                <a:blip r:embed="rId3"/>
              </a:buBlip>
              <a:defRPr/>
            </a:lvl4pPr>
            <a:lvl5pPr marL="901700" indent="-187325"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1CCD-21EB-4427-B20F-7B83CADCB2D4}" type="datetimeFigureOut">
              <a:rPr lang="en-GB" smtClean="0"/>
              <a:pPr/>
              <a:t>06/05/2015</a:t>
            </a:fld>
            <a:endParaRPr lang="en-GB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7AF265A-EB5F-405C-BC41-A8BD7D204CCE}" type="slidenum">
              <a:rPr lang="en-GB" smtClean="0"/>
              <a:t>‹#›</a:t>
            </a:fld>
            <a:r>
              <a:rPr lang="en-GB" dirty="0" smtClean="0"/>
              <a:t> | Improving the modelling of ammonia by detailing emission </a:t>
            </a:r>
            <a:r>
              <a:rPr lang="en-GB" dirty="0" err="1" smtClean="0"/>
              <a:t>infornation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8679234" y="6562800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-7200" y="2200275"/>
            <a:ext cx="9158400" cy="4190578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357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ccel="5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56486" y="6525344"/>
            <a:ext cx="1800000" cy="168990"/>
          </a:xfrm>
        </p:spPr>
        <p:txBody>
          <a:bodyPr/>
          <a:lstStyle/>
          <a:p>
            <a:fld id="{52236286-4DC8-46DE-9269-8F728FBC064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561777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654540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654540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70" name="Afbeelding 6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64" y="1280811"/>
            <a:ext cx="34612" cy="126000"/>
          </a:xfrm>
          <a:prstGeom prst="rect">
            <a:avLst/>
          </a:prstGeom>
        </p:spPr>
      </p:pic>
      <p:sp>
        <p:nvSpPr>
          <p:cNvPr id="71" name="Rechthoek 70"/>
          <p:cNvSpPr/>
          <p:nvPr userDrawn="1"/>
        </p:nvSpPr>
        <p:spPr>
          <a:xfrm>
            <a:off x="2226469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2319232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73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2319232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74" name="Afbeelding 7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6" y="1280811"/>
            <a:ext cx="34612" cy="126000"/>
          </a:xfrm>
          <a:prstGeom prst="rect">
            <a:avLst/>
          </a:prstGeom>
        </p:spPr>
      </p:pic>
      <p:sp>
        <p:nvSpPr>
          <p:cNvPr id="75" name="Rechthoek 74"/>
          <p:cNvSpPr/>
          <p:nvPr userDrawn="1"/>
        </p:nvSpPr>
        <p:spPr>
          <a:xfrm>
            <a:off x="3889003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3981766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77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3981766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78" name="Afbeelding 7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90" y="1280811"/>
            <a:ext cx="34612" cy="126000"/>
          </a:xfrm>
          <a:prstGeom prst="rect">
            <a:avLst/>
          </a:prstGeom>
        </p:spPr>
      </p:pic>
      <p:sp>
        <p:nvSpPr>
          <p:cNvPr id="79" name="Rechthoek 78"/>
          <p:cNvSpPr/>
          <p:nvPr userDrawn="1"/>
        </p:nvSpPr>
        <p:spPr>
          <a:xfrm>
            <a:off x="5550520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5643283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81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5643283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82" name="Afbeelding 8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807" y="1280811"/>
            <a:ext cx="34612" cy="126000"/>
          </a:xfrm>
          <a:prstGeom prst="rect">
            <a:avLst/>
          </a:prstGeom>
        </p:spPr>
      </p:pic>
      <p:sp>
        <p:nvSpPr>
          <p:cNvPr id="83" name="Rechthoek 82"/>
          <p:cNvSpPr/>
          <p:nvPr userDrawn="1"/>
        </p:nvSpPr>
        <p:spPr>
          <a:xfrm>
            <a:off x="7211763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7304526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85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7304526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86" name="Afbeelding 8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050" y="1280811"/>
            <a:ext cx="34612" cy="126000"/>
          </a:xfrm>
          <a:prstGeom prst="rect">
            <a:avLst/>
          </a:prstGeom>
        </p:spPr>
      </p:pic>
      <p:sp>
        <p:nvSpPr>
          <p:cNvPr id="87" name="Rechthoek 86"/>
          <p:cNvSpPr/>
          <p:nvPr userDrawn="1"/>
        </p:nvSpPr>
        <p:spPr>
          <a:xfrm>
            <a:off x="564952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57715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89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657715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90" name="Afbeelding 8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39" y="3046735"/>
            <a:ext cx="34612" cy="126000"/>
          </a:xfrm>
          <a:prstGeom prst="rect">
            <a:avLst/>
          </a:prstGeom>
        </p:spPr>
      </p:pic>
      <p:sp>
        <p:nvSpPr>
          <p:cNvPr id="91" name="Rechthoek 90"/>
          <p:cNvSpPr/>
          <p:nvPr userDrawn="1"/>
        </p:nvSpPr>
        <p:spPr>
          <a:xfrm>
            <a:off x="2229644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2322407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93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2322407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94" name="Afbeelding 9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31" y="3046735"/>
            <a:ext cx="34612" cy="126000"/>
          </a:xfrm>
          <a:prstGeom prst="rect">
            <a:avLst/>
          </a:prstGeom>
        </p:spPr>
      </p:pic>
      <p:sp>
        <p:nvSpPr>
          <p:cNvPr id="95" name="Rechthoek 94"/>
          <p:cNvSpPr/>
          <p:nvPr userDrawn="1"/>
        </p:nvSpPr>
        <p:spPr>
          <a:xfrm>
            <a:off x="3892178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6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3984941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97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3984941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98" name="Afbeelding 9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65" y="3046735"/>
            <a:ext cx="34612" cy="126000"/>
          </a:xfrm>
          <a:prstGeom prst="rect">
            <a:avLst/>
          </a:prstGeom>
        </p:spPr>
      </p:pic>
      <p:sp>
        <p:nvSpPr>
          <p:cNvPr id="99" name="Rechthoek 98"/>
          <p:cNvSpPr/>
          <p:nvPr userDrawn="1"/>
        </p:nvSpPr>
        <p:spPr>
          <a:xfrm>
            <a:off x="5553695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0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5646458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01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5646458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02" name="Afbeelding 10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82" y="3046735"/>
            <a:ext cx="34612" cy="126000"/>
          </a:xfrm>
          <a:prstGeom prst="rect">
            <a:avLst/>
          </a:prstGeom>
        </p:spPr>
      </p:pic>
      <p:sp>
        <p:nvSpPr>
          <p:cNvPr id="103" name="Rechthoek 102"/>
          <p:cNvSpPr/>
          <p:nvPr userDrawn="1"/>
        </p:nvSpPr>
        <p:spPr>
          <a:xfrm>
            <a:off x="7214938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4" name="Tijdelijke aanduiding voor tekst 159"/>
          <p:cNvSpPr>
            <a:spLocks noGrp="1"/>
          </p:cNvSpPr>
          <p:nvPr>
            <p:ph type="body" sz="quarter" idx="29" hasCustomPrompt="1"/>
          </p:nvPr>
        </p:nvSpPr>
        <p:spPr>
          <a:xfrm>
            <a:off x="7307701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05" name="Tijdelijke aanduiding voor afbeelding 157"/>
          <p:cNvSpPr>
            <a:spLocks noGrp="1"/>
          </p:cNvSpPr>
          <p:nvPr>
            <p:ph type="pic" sz="quarter" idx="30"/>
          </p:nvPr>
        </p:nvSpPr>
        <p:spPr>
          <a:xfrm>
            <a:off x="7307701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06" name="Afbeelding 10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25" y="3046735"/>
            <a:ext cx="34612" cy="126000"/>
          </a:xfrm>
          <a:prstGeom prst="rect">
            <a:avLst/>
          </a:prstGeom>
        </p:spPr>
      </p:pic>
      <p:sp>
        <p:nvSpPr>
          <p:cNvPr id="107" name="Rechthoek 106"/>
          <p:cNvSpPr/>
          <p:nvPr userDrawn="1"/>
        </p:nvSpPr>
        <p:spPr>
          <a:xfrm>
            <a:off x="569144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8" name="Tijdelijke aanduiding voor tekst 159"/>
          <p:cNvSpPr>
            <a:spLocks noGrp="1"/>
          </p:cNvSpPr>
          <p:nvPr>
            <p:ph type="body" sz="quarter" idx="31" hasCustomPrompt="1"/>
          </p:nvPr>
        </p:nvSpPr>
        <p:spPr>
          <a:xfrm>
            <a:off x="661907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09" name="Tijdelijke aanduiding voor afbeelding 157"/>
          <p:cNvSpPr>
            <a:spLocks noGrp="1"/>
          </p:cNvSpPr>
          <p:nvPr>
            <p:ph type="pic" sz="quarter" idx="32"/>
          </p:nvPr>
        </p:nvSpPr>
        <p:spPr>
          <a:xfrm>
            <a:off x="661907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10" name="Afbeelding 10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804519"/>
            <a:ext cx="34612" cy="126000"/>
          </a:xfrm>
          <a:prstGeom prst="rect">
            <a:avLst/>
          </a:prstGeom>
        </p:spPr>
      </p:pic>
      <p:sp>
        <p:nvSpPr>
          <p:cNvPr id="111" name="Rechthoek 110"/>
          <p:cNvSpPr/>
          <p:nvPr userDrawn="1"/>
        </p:nvSpPr>
        <p:spPr>
          <a:xfrm>
            <a:off x="2233836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2" name="Tijdelijke aanduiding voor tekst 159"/>
          <p:cNvSpPr>
            <a:spLocks noGrp="1"/>
          </p:cNvSpPr>
          <p:nvPr>
            <p:ph type="body" sz="quarter" idx="33" hasCustomPrompt="1"/>
          </p:nvPr>
        </p:nvSpPr>
        <p:spPr>
          <a:xfrm>
            <a:off x="2326599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13" name="Tijdelijke aanduiding voor afbeelding 157"/>
          <p:cNvSpPr>
            <a:spLocks noGrp="1"/>
          </p:cNvSpPr>
          <p:nvPr>
            <p:ph type="pic" sz="quarter" idx="34"/>
          </p:nvPr>
        </p:nvSpPr>
        <p:spPr>
          <a:xfrm>
            <a:off x="2326599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14" name="Afbeelding 1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23" y="4804519"/>
            <a:ext cx="34612" cy="126000"/>
          </a:xfrm>
          <a:prstGeom prst="rect">
            <a:avLst/>
          </a:prstGeom>
        </p:spPr>
      </p:pic>
      <p:sp>
        <p:nvSpPr>
          <p:cNvPr id="115" name="Rechthoek 114"/>
          <p:cNvSpPr/>
          <p:nvPr userDrawn="1"/>
        </p:nvSpPr>
        <p:spPr>
          <a:xfrm>
            <a:off x="3896370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Tijdelijke aanduiding voor tekst 159"/>
          <p:cNvSpPr>
            <a:spLocks noGrp="1"/>
          </p:cNvSpPr>
          <p:nvPr>
            <p:ph type="body" sz="quarter" idx="35" hasCustomPrompt="1"/>
          </p:nvPr>
        </p:nvSpPr>
        <p:spPr>
          <a:xfrm>
            <a:off x="3989133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17" name="Tijdelijke aanduiding voor afbeelding 157"/>
          <p:cNvSpPr>
            <a:spLocks noGrp="1"/>
          </p:cNvSpPr>
          <p:nvPr>
            <p:ph type="pic" sz="quarter" idx="36"/>
          </p:nvPr>
        </p:nvSpPr>
        <p:spPr>
          <a:xfrm>
            <a:off x="3989133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18" name="Afbeelding 1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57" y="4804519"/>
            <a:ext cx="34612" cy="126000"/>
          </a:xfrm>
          <a:prstGeom prst="rect">
            <a:avLst/>
          </a:prstGeom>
        </p:spPr>
      </p:pic>
      <p:sp>
        <p:nvSpPr>
          <p:cNvPr id="119" name="Rechthoek 118"/>
          <p:cNvSpPr/>
          <p:nvPr userDrawn="1"/>
        </p:nvSpPr>
        <p:spPr>
          <a:xfrm>
            <a:off x="5557887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" name="Tijdelijke aanduiding voor tekst 159"/>
          <p:cNvSpPr>
            <a:spLocks noGrp="1"/>
          </p:cNvSpPr>
          <p:nvPr>
            <p:ph type="body" sz="quarter" idx="37" hasCustomPrompt="1"/>
          </p:nvPr>
        </p:nvSpPr>
        <p:spPr>
          <a:xfrm>
            <a:off x="5650650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21" name="Tijdelijke aanduiding voor afbeelding 157"/>
          <p:cNvSpPr>
            <a:spLocks noGrp="1"/>
          </p:cNvSpPr>
          <p:nvPr>
            <p:ph type="pic" sz="quarter" idx="38"/>
          </p:nvPr>
        </p:nvSpPr>
        <p:spPr>
          <a:xfrm>
            <a:off x="5650650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22" name="Afbeelding 1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174" y="4804519"/>
            <a:ext cx="34612" cy="126000"/>
          </a:xfrm>
          <a:prstGeom prst="rect">
            <a:avLst/>
          </a:prstGeom>
        </p:spPr>
      </p:pic>
      <p:sp>
        <p:nvSpPr>
          <p:cNvPr id="123" name="Rechthoek 122"/>
          <p:cNvSpPr/>
          <p:nvPr userDrawn="1"/>
        </p:nvSpPr>
        <p:spPr>
          <a:xfrm>
            <a:off x="7219130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4" name="Tijdelijke aanduiding voor tekst 159"/>
          <p:cNvSpPr>
            <a:spLocks noGrp="1"/>
          </p:cNvSpPr>
          <p:nvPr>
            <p:ph type="body" sz="quarter" idx="39" hasCustomPrompt="1"/>
          </p:nvPr>
        </p:nvSpPr>
        <p:spPr>
          <a:xfrm>
            <a:off x="7311893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25" name="Tijdelijke aanduiding voor afbeelding 157"/>
          <p:cNvSpPr>
            <a:spLocks noGrp="1"/>
          </p:cNvSpPr>
          <p:nvPr>
            <p:ph type="pic" sz="quarter" idx="40"/>
          </p:nvPr>
        </p:nvSpPr>
        <p:spPr>
          <a:xfrm>
            <a:off x="7311893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26" name="Afbeelding 1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17" y="4804519"/>
            <a:ext cx="34612" cy="1260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BA2F1CCD-21EB-4427-B20F-7B83CADCB2D4}" type="datetimeFigureOut">
              <a:rPr lang="en-GB" smtClean="0"/>
              <a:pPr/>
              <a:t>06/05/2015</a:t>
            </a:fld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fld id="{93AA3119-C15F-4A69-AB4F-A8350BA2A44A}" type="slidenum">
              <a:rPr lang="en-GB" smtClean="0"/>
              <a:t>‹#›</a:t>
            </a:fld>
            <a:r>
              <a:rPr lang="en-GB" dirty="0" smtClean="0"/>
              <a:t> | Improving the modelling of ammonia by detailing emission </a:t>
            </a:r>
            <a:r>
              <a:rPr lang="en-GB" dirty="0" err="1" smtClean="0"/>
              <a:t>infornation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0083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56486" y="6525344"/>
            <a:ext cx="1800000" cy="168990"/>
          </a:xfrm>
        </p:spPr>
        <p:txBody>
          <a:bodyPr/>
          <a:lstStyle/>
          <a:p>
            <a:fld id="{52236286-4DC8-46DE-9269-8F728FBC064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6" name="Rechthoek 65"/>
          <p:cNvSpPr/>
          <p:nvPr userDrawn="1"/>
        </p:nvSpPr>
        <p:spPr>
          <a:xfrm>
            <a:off x="561777" y="1192928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654540" y="1268565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6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654540" y="1799471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69" name="Afbeelding 6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46" y="1280811"/>
            <a:ext cx="34612" cy="126000"/>
          </a:xfrm>
          <a:prstGeom prst="rect">
            <a:avLst/>
          </a:prstGeom>
        </p:spPr>
      </p:pic>
      <p:sp>
        <p:nvSpPr>
          <p:cNvPr id="150" name="Rechthoek 149"/>
          <p:cNvSpPr/>
          <p:nvPr userDrawn="1"/>
        </p:nvSpPr>
        <p:spPr>
          <a:xfrm>
            <a:off x="3320306" y="1196752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1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3413069" y="1272389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52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3413069" y="1803295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53" name="Afbeelding 15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75" y="1284635"/>
            <a:ext cx="34612" cy="126000"/>
          </a:xfrm>
          <a:prstGeom prst="rect">
            <a:avLst/>
          </a:prstGeom>
        </p:spPr>
      </p:pic>
      <p:sp>
        <p:nvSpPr>
          <p:cNvPr id="154" name="Rechthoek 153"/>
          <p:cNvSpPr/>
          <p:nvPr userDrawn="1"/>
        </p:nvSpPr>
        <p:spPr>
          <a:xfrm>
            <a:off x="6080190" y="1196752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6172953" y="1272389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56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6172953" y="1803295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57" name="Afbeelding 15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59" y="1284635"/>
            <a:ext cx="34612" cy="126000"/>
          </a:xfrm>
          <a:prstGeom prst="rect">
            <a:avLst/>
          </a:prstGeom>
        </p:spPr>
      </p:pic>
      <p:sp>
        <p:nvSpPr>
          <p:cNvPr id="158" name="Rechthoek 157"/>
          <p:cNvSpPr/>
          <p:nvPr userDrawn="1"/>
        </p:nvSpPr>
        <p:spPr>
          <a:xfrm>
            <a:off x="567110" y="2959869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9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659873" y="3035506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0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659873" y="3566412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61" name="Afbeelding 16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79" y="3047752"/>
            <a:ext cx="34612" cy="126000"/>
          </a:xfrm>
          <a:prstGeom prst="rect">
            <a:avLst/>
          </a:prstGeom>
        </p:spPr>
      </p:pic>
      <p:sp>
        <p:nvSpPr>
          <p:cNvPr id="162" name="Rechthoek 161"/>
          <p:cNvSpPr/>
          <p:nvPr userDrawn="1"/>
        </p:nvSpPr>
        <p:spPr>
          <a:xfrm>
            <a:off x="3325639" y="2963693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3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3418402" y="3039330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4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3418402" y="3570236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65" name="Afbeelding 16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08" y="3051576"/>
            <a:ext cx="34612" cy="126000"/>
          </a:xfrm>
          <a:prstGeom prst="rect">
            <a:avLst/>
          </a:prstGeom>
        </p:spPr>
      </p:pic>
      <p:sp>
        <p:nvSpPr>
          <p:cNvPr id="166" name="Rechthoek 165"/>
          <p:cNvSpPr/>
          <p:nvPr userDrawn="1"/>
        </p:nvSpPr>
        <p:spPr>
          <a:xfrm>
            <a:off x="6085523" y="2963693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7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178286" y="3039330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8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6178286" y="3570236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69" name="Afbeelding 16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92" y="3051576"/>
            <a:ext cx="34612" cy="126000"/>
          </a:xfrm>
          <a:prstGeom prst="rect">
            <a:avLst/>
          </a:prstGeom>
        </p:spPr>
      </p:pic>
      <p:sp>
        <p:nvSpPr>
          <p:cNvPr id="170" name="Rechthoek 169"/>
          <p:cNvSpPr/>
          <p:nvPr userDrawn="1"/>
        </p:nvSpPr>
        <p:spPr>
          <a:xfrm>
            <a:off x="570285" y="4715619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1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663048" y="4791256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72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663048" y="5322162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73" name="Afbeelding 17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54" y="4803502"/>
            <a:ext cx="34612" cy="126000"/>
          </a:xfrm>
          <a:prstGeom prst="rect">
            <a:avLst/>
          </a:prstGeom>
        </p:spPr>
      </p:pic>
      <p:sp>
        <p:nvSpPr>
          <p:cNvPr id="174" name="Rechthoek 173"/>
          <p:cNvSpPr/>
          <p:nvPr userDrawn="1"/>
        </p:nvSpPr>
        <p:spPr>
          <a:xfrm>
            <a:off x="3328814" y="4719443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5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3421577" y="4795080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76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3421577" y="5325986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77" name="Afbeelding 17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83" y="4807326"/>
            <a:ext cx="34612" cy="126000"/>
          </a:xfrm>
          <a:prstGeom prst="rect">
            <a:avLst/>
          </a:prstGeom>
        </p:spPr>
      </p:pic>
      <p:sp>
        <p:nvSpPr>
          <p:cNvPr id="178" name="Rechthoek 177"/>
          <p:cNvSpPr/>
          <p:nvPr userDrawn="1"/>
        </p:nvSpPr>
        <p:spPr>
          <a:xfrm>
            <a:off x="6088698" y="4719443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9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6181461" y="4795080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80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6181461" y="5325986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81" name="Afbeelding 18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667" y="4807326"/>
            <a:ext cx="34612" cy="1260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A2F1CCD-21EB-4427-B20F-7B83CADCB2D4}" type="datetimeFigureOut">
              <a:rPr lang="en-GB" smtClean="0"/>
              <a:pPr/>
              <a:t>06/05/2015</a:t>
            </a:fld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fld id="{6B2FC4AA-3512-4B6C-9685-9943A370EFA0}" type="slidenum">
              <a:rPr lang="en-GB" smtClean="0"/>
              <a:t>‹#›</a:t>
            </a:fld>
            <a:r>
              <a:rPr lang="en-GB" dirty="0" smtClean="0"/>
              <a:t> | Improving the modelling of ammonia by detailing emission </a:t>
            </a:r>
            <a:r>
              <a:rPr lang="en-GB" dirty="0" err="1" smtClean="0"/>
              <a:t>infornation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7911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rgbClr val="FFFFFF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964017" y="2027964"/>
            <a:ext cx="58382" cy="2466080"/>
            <a:chOff x="964017" y="2027964"/>
            <a:chExt cx="58382" cy="24660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17" y="2027964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279448"/>
            <a:ext cx="9143245" cy="51202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6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chemeClr val="tx1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grpSp>
        <p:nvGrpSpPr>
          <p:cNvPr id="4" name="Groep 3"/>
          <p:cNvGrpSpPr/>
          <p:nvPr userDrawn="1"/>
        </p:nvGrpSpPr>
        <p:grpSpPr>
          <a:xfrm>
            <a:off x="964284" y="2027964"/>
            <a:ext cx="57847" cy="2466080"/>
            <a:chOff x="964284" y="2027964"/>
            <a:chExt cx="57847" cy="2466080"/>
          </a:xfrm>
        </p:grpSpPr>
        <p:pic>
          <p:nvPicPr>
            <p:cNvPr id="5" name="Afbeelding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284" y="2027964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279448"/>
            <a:ext cx="9143245" cy="512021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7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chemeClr val="tx1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grpSp>
        <p:nvGrpSpPr>
          <p:cNvPr id="4" name="Groep 3"/>
          <p:cNvGrpSpPr/>
          <p:nvPr userDrawn="1"/>
        </p:nvGrpSpPr>
        <p:grpSpPr>
          <a:xfrm>
            <a:off x="964284" y="2027964"/>
            <a:ext cx="57847" cy="2466080"/>
            <a:chOff x="964284" y="2027964"/>
            <a:chExt cx="57847" cy="2466080"/>
          </a:xfrm>
        </p:grpSpPr>
        <p:pic>
          <p:nvPicPr>
            <p:cNvPr id="5" name="Afbeelding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284" y="2027964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279448"/>
            <a:ext cx="9143245" cy="512021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1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54114" cy="7200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6486" y="2199600"/>
            <a:ext cx="8054114" cy="4182150"/>
          </a:xfrm>
        </p:spPr>
        <p:txBody>
          <a:bodyPr/>
          <a:lstStyle>
            <a:lvl1pPr marL="185738" indent="-185738">
              <a:buSzPct val="100000"/>
              <a:buFontTx/>
              <a:buBlip>
                <a:blip r:embed="rId3"/>
              </a:buBlip>
              <a:defRPr/>
            </a:lvl1pPr>
            <a:lvl2pPr marL="357188" indent="-171450">
              <a:buSzPct val="100000"/>
              <a:buFontTx/>
              <a:buBlip>
                <a:blip r:embed="rId3"/>
              </a:buBlip>
              <a:defRPr/>
            </a:lvl2pPr>
            <a:lvl3pPr marL="542925" indent="-187325">
              <a:buSzPct val="100000"/>
              <a:buFontTx/>
              <a:buBlip>
                <a:blip r:embed="rId3"/>
              </a:buBlip>
              <a:defRPr/>
            </a:lvl3pPr>
            <a:lvl4pPr marL="715963" indent="-173038">
              <a:buSzPct val="100000"/>
              <a:buFontTx/>
              <a:buBlip>
                <a:blip r:embed="rId3"/>
              </a:buBlip>
              <a:defRPr/>
            </a:lvl4pPr>
            <a:lvl5pPr marL="901700" indent="-187325"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1CCD-21EB-4427-B20F-7B83CADCB2D4}" type="datetimeFigureOut">
              <a:rPr lang="en-GB" smtClean="0"/>
              <a:pPr/>
              <a:t>06/05/2015</a:t>
            </a:fld>
            <a:endParaRPr lang="en-GB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D6388E3-B113-4BD3-8373-D122877FA319}" type="slidenum">
              <a:rPr lang="en-GB" smtClean="0"/>
              <a:t>‹#›</a:t>
            </a:fld>
            <a:r>
              <a:rPr lang="en-GB" dirty="0" smtClean="0"/>
              <a:t> | Improving the modelling of ammonia by detailing emission </a:t>
            </a:r>
            <a:r>
              <a:rPr lang="en-GB" dirty="0" err="1" smtClean="0"/>
              <a:t>infornation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0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54114" cy="7200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56486" y="6525344"/>
            <a:ext cx="1800000" cy="168990"/>
          </a:xfrm>
        </p:spPr>
        <p:txBody>
          <a:bodyPr/>
          <a:lstStyle/>
          <a:p>
            <a:fld id="{52236286-4DC8-46DE-9269-8F728FBC0641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Afbeelding 10" descr="pijltje_teru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26" y="6582838"/>
            <a:ext cx="69230" cy="144000"/>
          </a:xfrm>
          <a:prstGeom prst="rect">
            <a:avLst/>
          </a:prstGeom>
        </p:spPr>
      </p:pic>
      <p:sp>
        <p:nvSpPr>
          <p:cNvPr id="7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0" y="2204864"/>
            <a:ext cx="9144000" cy="4176464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18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77813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54114" cy="7200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6486" y="2199600"/>
            <a:ext cx="4014000" cy="4182150"/>
          </a:xfrm>
        </p:spPr>
        <p:txBody>
          <a:bodyPr/>
          <a:lstStyle>
            <a:lvl1pPr marL="185738" indent="-185738">
              <a:buSzPct val="100000"/>
              <a:buFontTx/>
              <a:buBlip>
                <a:blip r:embed="rId3"/>
              </a:buBlip>
              <a:defRPr/>
            </a:lvl1pPr>
            <a:lvl2pPr marL="357188" indent="-171450">
              <a:buSzPct val="100000"/>
              <a:buFontTx/>
              <a:buBlip>
                <a:blip r:embed="rId3"/>
              </a:buBlip>
              <a:defRPr/>
            </a:lvl2pPr>
            <a:lvl3pPr marL="542925" indent="-187325">
              <a:buSzPct val="100000"/>
              <a:buFontTx/>
              <a:buBlip>
                <a:blip r:embed="rId3"/>
              </a:buBlip>
              <a:defRPr/>
            </a:lvl3pPr>
            <a:lvl4pPr marL="715963" indent="-173038">
              <a:buSzPct val="100000"/>
              <a:buFontTx/>
              <a:buBlip>
                <a:blip r:embed="rId3"/>
              </a:buBlip>
              <a:defRPr/>
            </a:lvl4pPr>
            <a:lvl5pPr marL="901700" indent="-187325"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1CCD-21EB-4427-B20F-7B83CADCB2D4}" type="datetimeFigureOut">
              <a:rPr lang="en-GB" smtClean="0"/>
              <a:pPr/>
              <a:t>06/05/2015</a:t>
            </a:fld>
            <a:endParaRPr lang="en-GB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274344D-C574-44E1-852D-8977AC5150B3}" type="slidenum">
              <a:rPr lang="en-GB" smtClean="0"/>
              <a:t>‹#›</a:t>
            </a:fld>
            <a:r>
              <a:rPr lang="en-GB" dirty="0" smtClean="0"/>
              <a:t> | Improving the modelling of ammonia by detailing emission </a:t>
            </a:r>
            <a:r>
              <a:rPr lang="en-GB" dirty="0" err="1" smtClean="0"/>
              <a:t>infornation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3" hasCustomPrompt="1"/>
          </p:nvPr>
        </p:nvSpPr>
        <p:spPr>
          <a:xfrm>
            <a:off x="4932000" y="2206800"/>
            <a:ext cx="3672448" cy="4182150"/>
          </a:xfrm>
        </p:spPr>
        <p:txBody>
          <a:bodyPr/>
          <a:lstStyle>
            <a:lvl1pPr marL="0" indent="0">
              <a:buSzPct val="100000"/>
              <a:buFontTx/>
              <a:buNone/>
              <a:defRPr baseline="0"/>
            </a:lvl1pPr>
            <a:lvl2pPr marL="357188" indent="-171450">
              <a:buSzPct val="100000"/>
              <a:buFontTx/>
              <a:buBlip>
                <a:blip r:embed="rId3"/>
              </a:buBlip>
              <a:defRPr/>
            </a:lvl2pPr>
            <a:lvl3pPr marL="542925" indent="-187325">
              <a:buSzPct val="100000"/>
              <a:buFontTx/>
              <a:buBlip>
                <a:blip r:embed="rId3"/>
              </a:buBlip>
              <a:defRPr/>
            </a:lvl3pPr>
            <a:lvl4pPr marL="715963" indent="-173038">
              <a:buSzPct val="100000"/>
              <a:buFontTx/>
              <a:buBlip>
                <a:blip r:embed="rId3"/>
              </a:buBlip>
              <a:defRPr/>
            </a:lvl4pPr>
            <a:lvl5pPr marL="901700" indent="-187325"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GB" dirty="0" smtClean="0"/>
              <a:t>Insert image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ep 1"/>
          <p:cNvGrpSpPr/>
          <p:nvPr userDrawn="1"/>
        </p:nvGrpSpPr>
        <p:grpSpPr>
          <a:xfrm>
            <a:off x="539552" y="900233"/>
            <a:ext cx="54120" cy="3028186"/>
            <a:chOff x="539552" y="900233"/>
            <a:chExt cx="54120" cy="3028186"/>
          </a:xfrm>
        </p:grpSpPr>
        <p:cxnSp>
          <p:nvCxnSpPr>
            <p:cNvPr id="5" name="Rechte verbindingslijn 4"/>
            <p:cNvCxnSpPr/>
            <p:nvPr userDrawn="1"/>
          </p:nvCxnSpPr>
          <p:spPr>
            <a:xfrm flipV="1">
              <a:off x="551844" y="900233"/>
              <a:ext cx="0" cy="27396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Afbeelding 5" descr="timeline_pijl_wi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730419"/>
              <a:ext cx="54120" cy="198000"/>
            </a:xfrm>
            <a:prstGeom prst="rect">
              <a:avLst/>
            </a:prstGeom>
          </p:spPr>
        </p:pic>
      </p:grp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76785" y="737708"/>
            <a:ext cx="8165932" cy="3382344"/>
          </a:xfrm>
        </p:spPr>
        <p:txBody>
          <a:bodyPr anchor="b"/>
          <a:lstStyle>
            <a:lvl1pPr>
              <a:lnSpc>
                <a:spcPct val="90000"/>
              </a:lnSpc>
              <a:defRPr sz="7000" spc="0">
                <a:solidFill>
                  <a:schemeClr val="bg1"/>
                </a:solidFill>
              </a:defRPr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3451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818"/>
            <a:ext cx="9144000" cy="274319"/>
          </a:xfrm>
          <a:prstGeom prst="rect">
            <a:avLst/>
          </a:prstGeom>
        </p:spPr>
      </p:pic>
      <p:grpSp>
        <p:nvGrpSpPr>
          <p:cNvPr id="3" name="Groep 2"/>
          <p:cNvGrpSpPr/>
          <p:nvPr userDrawn="1"/>
        </p:nvGrpSpPr>
        <p:grpSpPr>
          <a:xfrm>
            <a:off x="539800" y="900233"/>
            <a:ext cx="53624" cy="3028186"/>
            <a:chOff x="539800" y="900233"/>
            <a:chExt cx="53624" cy="3028186"/>
          </a:xfrm>
        </p:grpSpPr>
        <p:cxnSp>
          <p:nvCxnSpPr>
            <p:cNvPr id="5" name="Rechte verbindingslijn 4"/>
            <p:cNvCxnSpPr/>
            <p:nvPr userDrawn="1"/>
          </p:nvCxnSpPr>
          <p:spPr>
            <a:xfrm flipV="1">
              <a:off x="551844" y="900233"/>
              <a:ext cx="0" cy="27396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Afbeelding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00" y="3730419"/>
              <a:ext cx="53624" cy="198000"/>
            </a:xfrm>
            <a:prstGeom prst="rect">
              <a:avLst/>
            </a:prstGeom>
          </p:spPr>
        </p:pic>
      </p:grpSp>
      <p:sp>
        <p:nvSpPr>
          <p:cNvPr id="7" name="Titel 1"/>
          <p:cNvSpPr>
            <a:spLocks noGrp="1"/>
          </p:cNvSpPr>
          <p:nvPr userDrawn="1">
            <p:ph type="title"/>
          </p:nvPr>
        </p:nvSpPr>
        <p:spPr>
          <a:xfrm>
            <a:off x="776785" y="737708"/>
            <a:ext cx="8165932" cy="3382344"/>
          </a:xfrm>
        </p:spPr>
        <p:txBody>
          <a:bodyPr anchor="b"/>
          <a:lstStyle>
            <a:lvl1pPr>
              <a:lnSpc>
                <a:spcPct val="90000"/>
              </a:lnSpc>
              <a:defRPr sz="7000" spc="0">
                <a:solidFill>
                  <a:schemeClr val="tx1"/>
                </a:solidFill>
              </a:defRPr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2861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rgbClr val="FFFFFF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grpSp>
        <p:nvGrpSpPr>
          <p:cNvPr id="12" name="Groep 11"/>
          <p:cNvGrpSpPr/>
          <p:nvPr userDrawn="1"/>
        </p:nvGrpSpPr>
        <p:grpSpPr>
          <a:xfrm>
            <a:off x="964017" y="2027964"/>
            <a:ext cx="58382" cy="2466080"/>
            <a:chOff x="964017" y="2027964"/>
            <a:chExt cx="58382" cy="24660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17" y="2027964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26" y="6582839"/>
            <a:ext cx="69230" cy="143998"/>
          </a:xfrm>
          <a:prstGeom prst="rect">
            <a:avLst/>
          </a:prstGeom>
        </p:spPr>
      </p:pic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8607226" y="6582839"/>
            <a:ext cx="69230" cy="14399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629144"/>
            <a:ext cx="9143245" cy="158483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5272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chemeClr val="tx1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grpSp>
        <p:nvGrpSpPr>
          <p:cNvPr id="3" name="Groep 2"/>
          <p:cNvGrpSpPr/>
          <p:nvPr userDrawn="1"/>
        </p:nvGrpSpPr>
        <p:grpSpPr>
          <a:xfrm>
            <a:off x="964284" y="2027964"/>
            <a:ext cx="57847" cy="2466080"/>
            <a:chOff x="964284" y="2027964"/>
            <a:chExt cx="57847" cy="2466080"/>
          </a:xfrm>
        </p:grpSpPr>
        <p:pic>
          <p:nvPicPr>
            <p:cNvPr id="5" name="Afbeelding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284" y="2027964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26" y="6582839"/>
            <a:ext cx="69230" cy="143998"/>
          </a:xfrm>
          <a:prstGeom prst="rect">
            <a:avLst/>
          </a:prstGeom>
        </p:spPr>
      </p:pic>
      <p:sp>
        <p:nvSpPr>
          <p:cNvPr id="8" name="Tijdelijke aanduiding voor afbeelding 7"/>
          <p:cNvSpPr>
            <a:spLocks noGrp="1"/>
          </p:cNvSpPr>
          <p:nvPr userDrawn="1">
            <p:ph type="pic" sz="quarter" idx="10"/>
          </p:nvPr>
        </p:nvSpPr>
        <p:spPr>
          <a:xfrm>
            <a:off x="8607226" y="6582839"/>
            <a:ext cx="69230" cy="14399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632192"/>
            <a:ext cx="9143245" cy="152387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9726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47962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56486" y="2199600"/>
            <a:ext cx="8044589" cy="432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56486" y="652534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2236286-4DC8-46DE-9269-8F728FBC06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463258" y="6526800"/>
            <a:ext cx="2133600" cy="1692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700" b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A2F1CCD-21EB-4427-B20F-7B83CADCB2D4}" type="datetimeFigureOut">
              <a:rPr lang="en-GB" smtClean="0"/>
              <a:pPr/>
              <a:t>06/05/2015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54410" y="6526800"/>
            <a:ext cx="4320000" cy="1692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1F8B0-57E6-450F-9276-218D5D20645E}" type="slidenum">
              <a:rPr lang="en-GB" smtClean="0"/>
              <a:t>‹#›</a:t>
            </a:fld>
            <a:r>
              <a:rPr lang="en-GB" dirty="0" smtClean="0"/>
              <a:t> | Improving the modelling of ammonia by detailing emission </a:t>
            </a:r>
            <a:r>
              <a:rPr lang="en-GB" dirty="0" err="1" smtClean="0"/>
              <a:t>infornation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33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50" r:id="rId3"/>
    <p:sldLayoutId id="2147483661" r:id="rId4"/>
    <p:sldLayoutId id="2147483699" r:id="rId5"/>
    <p:sldLayoutId id="2147483688" r:id="rId6"/>
    <p:sldLayoutId id="2147483695" r:id="rId7"/>
    <p:sldLayoutId id="2147483690" r:id="rId8"/>
    <p:sldLayoutId id="2147483696" r:id="rId9"/>
    <p:sldLayoutId id="2147483698" r:id="rId10"/>
    <p:sldLayoutId id="2147483691" r:id="rId11"/>
    <p:sldLayoutId id="2147483692" r:id="rId12"/>
    <p:sldLayoutId id="2147483693" r:id="rId13"/>
    <p:sldLayoutId id="2147483697" r:id="rId14"/>
  </p:sldLayoutIdLst>
  <p:transition spd="slow"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cap="all" spc="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185738" indent="-185738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7188" indent="-171450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185738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15963" indent="-173038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01700" indent="-185738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Improving the modelling of ammonia by detailing emission </a:t>
            </a:r>
            <a:r>
              <a:rPr lang="en-US" dirty="0" smtClean="0">
                <a:solidFill>
                  <a:schemeClr val="bg1"/>
                </a:solidFill>
              </a:rPr>
              <a:t>information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200" cap="none" dirty="0" smtClean="0">
                <a:solidFill>
                  <a:schemeClr val="bg1"/>
                </a:solidFill>
                <a:latin typeface="Arial"/>
              </a:rPr>
              <a:t>Carlijn Hendriks, Sander Jonkers, Richard Kranenburg, Martijn Schaap</a:t>
            </a:r>
            <a:endParaRPr lang="en-GB" sz="1200" cap="none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9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92" y="980728"/>
            <a:ext cx="7272338" cy="720000"/>
          </a:xfrm>
        </p:spPr>
        <p:txBody>
          <a:bodyPr/>
          <a:lstStyle/>
          <a:p>
            <a:r>
              <a:rPr lang="en-GB" dirty="0" smtClean="0"/>
              <a:t>Resulting parameterization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Schaap
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 de </a:t>
            </a:r>
            <a:r>
              <a:rPr lang="en-GB" dirty="0" err="1" smtClean="0"/>
              <a:t>bijdrage</a:t>
            </a:r>
            <a:r>
              <a:rPr lang="en-GB" dirty="0" smtClean="0"/>
              <a:t> van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/>
          <a:stretch/>
        </p:blipFill>
        <p:spPr bwMode="auto">
          <a:xfrm>
            <a:off x="1578064" y="1801654"/>
            <a:ext cx="5730240" cy="227520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/>
        </p:blipFill>
        <p:spPr bwMode="auto">
          <a:xfrm>
            <a:off x="2946216" y="4426079"/>
            <a:ext cx="5730240" cy="225933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52014" y="1484784"/>
            <a:ext cx="323306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 smtClean="0"/>
              <a:t>West-</a:t>
            </a:r>
            <a:r>
              <a:rPr lang="en-GB" sz="1600" dirty="0" err="1" smtClean="0"/>
              <a:t>Vlaanderen</a:t>
            </a:r>
            <a:r>
              <a:rPr lang="en-GB" sz="1600" dirty="0" smtClean="0"/>
              <a:t>, 2009, R = 0.57</a:t>
            </a:r>
            <a:endParaRPr lang="en-GB" sz="1600" dirty="0"/>
          </a:p>
        </p:txBody>
      </p:sp>
      <p:sp>
        <p:nvSpPr>
          <p:cNvPr id="12" name="Rectangle 11"/>
          <p:cNvSpPr/>
          <p:nvPr/>
        </p:nvSpPr>
        <p:spPr>
          <a:xfrm>
            <a:off x="4458384" y="4077072"/>
            <a:ext cx="32455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 err="1" smtClean="0"/>
              <a:t>Oost-Vlaanderen</a:t>
            </a:r>
            <a:r>
              <a:rPr lang="en-GB" sz="1600" dirty="0" smtClean="0"/>
              <a:t>, 2011, R = 0.87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180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054114" cy="720000"/>
          </a:xfrm>
        </p:spPr>
        <p:txBody>
          <a:bodyPr/>
          <a:lstStyle/>
          <a:p>
            <a:r>
              <a:rPr lang="en-GB" dirty="0" smtClean="0"/>
              <a:t>Application to Flanders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6486" y="1484784"/>
            <a:ext cx="8054114" cy="48969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Spatial allocation: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Flanders &amp; the </a:t>
            </a:r>
            <a:r>
              <a:rPr lang="en-GB" dirty="0" smtClean="0"/>
              <a:t>Netherlands using national inventories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/>
              <a:t>TNO-MACC-II for all other regions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Timing of manure </a:t>
            </a:r>
            <a:r>
              <a:rPr lang="en-GB" dirty="0"/>
              <a:t>spreading </a:t>
            </a:r>
            <a:r>
              <a:rPr lang="en-GB" dirty="0" smtClean="0"/>
              <a:t>based on manure transport data: We </a:t>
            </a:r>
            <a:r>
              <a:rPr lang="en-GB" dirty="0"/>
              <a:t>assume </a:t>
            </a:r>
            <a:endParaRPr lang="en-GB" dirty="0" smtClean="0"/>
          </a:p>
          <a:p>
            <a:pPr marL="457200" lvl="1" indent="-285750">
              <a:buFont typeface="Wingdings" panose="05000000000000000000" pitchFamily="2" charset="2"/>
              <a:buChar char="§"/>
            </a:pPr>
            <a:r>
              <a:rPr lang="en-GB" dirty="0"/>
              <a:t>N</a:t>
            </a:r>
            <a:r>
              <a:rPr lang="en-GB" dirty="0" smtClean="0"/>
              <a:t>o </a:t>
            </a:r>
            <a:r>
              <a:rPr lang="en-GB" dirty="0"/>
              <a:t>storage and emission to occur at day of </a:t>
            </a:r>
            <a:r>
              <a:rPr lang="en-GB" dirty="0" smtClean="0"/>
              <a:t>transport</a:t>
            </a:r>
            <a:endParaRPr lang="en-GB" dirty="0"/>
          </a:p>
          <a:p>
            <a:pPr marL="457200" lvl="1" indent="-285750">
              <a:buFont typeface="Wingdings" panose="05000000000000000000" pitchFamily="2" charset="2"/>
              <a:buChar char="§"/>
            </a:pPr>
            <a:r>
              <a:rPr lang="en-GB" dirty="0"/>
              <a:t>Ammonia emissions </a:t>
            </a:r>
            <a:r>
              <a:rPr lang="en-GB" dirty="0" smtClean="0"/>
              <a:t>scales with N-content</a:t>
            </a:r>
            <a:r>
              <a:rPr lang="en-GB" dirty="0"/>
              <a:t>, </a:t>
            </a:r>
            <a:endParaRPr lang="en-GB" dirty="0" smtClean="0"/>
          </a:p>
          <a:p>
            <a:pPr marL="457200" lvl="1" indent="-285750">
              <a:buFont typeface="Wingdings" panose="05000000000000000000" pitchFamily="2" charset="2"/>
              <a:buChar char="§"/>
            </a:pPr>
            <a:r>
              <a:rPr lang="en-GB" dirty="0" smtClean="0"/>
              <a:t>The same </a:t>
            </a:r>
            <a:r>
              <a:rPr lang="en-GB" dirty="0"/>
              <a:t>technologies used throughout spreading </a:t>
            </a:r>
            <a:r>
              <a:rPr lang="en-GB" dirty="0" smtClean="0"/>
              <a:t>seasons and region</a:t>
            </a:r>
          </a:p>
          <a:p>
            <a:pPr marL="457200" lvl="1" indent="-285750">
              <a:buFont typeface="Wingdings" panose="05000000000000000000" pitchFamily="2" charset="2"/>
              <a:buChar char="§"/>
            </a:pPr>
            <a:r>
              <a:rPr lang="en-GB" dirty="0" smtClean="0"/>
              <a:t>LOTOS-EUROS does not include a module for explicit evaporation from soil (yet) so we assume standard diurnal cycle for these emissions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Livestock and fertilizer emissions </a:t>
            </a:r>
            <a:r>
              <a:rPr lang="en-GB" dirty="0"/>
              <a:t>following </a:t>
            </a:r>
            <a:r>
              <a:rPr lang="en-GB" dirty="0" err="1"/>
              <a:t>Skjoth</a:t>
            </a:r>
            <a:r>
              <a:rPr lang="en-GB" dirty="0"/>
              <a:t> et al (2011)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D6388E3-B113-4BD3-8373-D122877FA319}" type="slidenum">
              <a:rPr lang="en-GB" smtClean="0"/>
              <a:t>11</a:t>
            </a:fld>
            <a:r>
              <a:rPr lang="en-GB" dirty="0" smtClean="0"/>
              <a:t> | Improving the modelling of ammonia by detailing emission </a:t>
            </a:r>
            <a:r>
              <a:rPr lang="en-GB" dirty="0" err="1" smtClean="0"/>
              <a:t>infornation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1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054114" cy="720000"/>
          </a:xfrm>
        </p:spPr>
        <p:txBody>
          <a:bodyPr/>
          <a:lstStyle/>
          <a:p>
            <a:r>
              <a:rPr lang="en-GB" dirty="0" smtClean="0"/>
              <a:t>Modelled distributions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9010" y="6526800"/>
            <a:ext cx="4320000" cy="169200"/>
          </a:xfrm>
        </p:spPr>
        <p:txBody>
          <a:bodyPr/>
          <a:lstStyle/>
          <a:p>
            <a:fld id="{FD6388E3-B113-4BD3-8373-D122877FA319}" type="slidenum">
              <a:rPr lang="en-GB" smtClean="0"/>
              <a:t>12</a:t>
            </a:fld>
            <a:r>
              <a:rPr lang="en-GB" smtClean="0"/>
              <a:t> | Improving the modelling of ammonia by detailing emission infornation</a:t>
            </a:r>
            <a:endParaRPr lang="en-GB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93298211"/>
              </p:ext>
            </p:extLst>
          </p:nvPr>
        </p:nvGraphicFramePr>
        <p:xfrm>
          <a:off x="4589270" y="4359206"/>
          <a:ext cx="4375217" cy="2498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13555" y="1902390"/>
            <a:ext cx="8750933" cy="2462714"/>
            <a:chOff x="-2018239" y="1520154"/>
            <a:chExt cx="9621131" cy="28883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11" y="1527072"/>
              <a:ext cx="2413590" cy="28814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711" y="1520155"/>
              <a:ext cx="2413591" cy="28814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302" y="1520154"/>
              <a:ext cx="2413590" cy="28814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8239" y="1520155"/>
              <a:ext cx="2413591" cy="2881423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971600" y="1533059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NH</a:t>
            </a:r>
            <a:r>
              <a:rPr lang="en-GB" baseline="-25000" dirty="0" smtClean="0"/>
              <a:t>3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03848" y="153305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NH</a:t>
            </a:r>
            <a:r>
              <a:rPr lang="en-GB" baseline="-25000" dirty="0"/>
              <a:t>4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364088" y="153305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PM</a:t>
            </a:r>
            <a:r>
              <a:rPr lang="en-GB" baseline="-25000" dirty="0" smtClean="0"/>
              <a:t>2.5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596336" y="153305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PM</a:t>
            </a:r>
            <a:r>
              <a:rPr lang="en-GB" baseline="-25000" dirty="0" smtClean="0"/>
              <a:t>10</a:t>
            </a: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364088" y="4509120"/>
            <a:ext cx="3168352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9552" y="486916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Inclusion of adopted ammonia time profiles did hardly impact the modelled ammonia annual mean levels in Flanders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980808"/>
            <a:ext cx="7272338" cy="720000"/>
          </a:xfrm>
        </p:spPr>
        <p:txBody>
          <a:bodyPr/>
          <a:lstStyle/>
          <a:p>
            <a:r>
              <a:rPr lang="en-GB" dirty="0" smtClean="0"/>
              <a:t>Correlation for time series of two-weekly data for 2007-2011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Schaap
Sensitivity of modelled </a:t>
            </a:r>
            <a:r>
              <a:rPr lang="en-GB" dirty="0" err="1" smtClean="0"/>
              <a:t>ammoni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en-GB" smtClean="0"/>
              <a:t>13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282830" cy="421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6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66" y="1052736"/>
            <a:ext cx="8054114" cy="720000"/>
          </a:xfrm>
        </p:spPr>
        <p:txBody>
          <a:bodyPr/>
          <a:lstStyle/>
          <a:p>
            <a:r>
              <a:rPr lang="en-GB" dirty="0" smtClean="0"/>
              <a:t>Sensitivity simulation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86" y="4994588"/>
            <a:ext cx="8054114" cy="13871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D6388E3-B113-4BD3-8373-D122877FA319}" type="slidenum">
              <a:rPr lang="en-GB" smtClean="0"/>
              <a:t>14</a:t>
            </a:fld>
            <a:r>
              <a:rPr lang="en-GB" smtClean="0"/>
              <a:t> | Improving the modelling of ammonia by detailing emission infornation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874844" cy="350980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36" y="1484784"/>
            <a:ext cx="3874844" cy="3509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148478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Difference due no night time emissions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1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7"/>
          <a:stretch/>
        </p:blipFill>
        <p:spPr bwMode="auto">
          <a:xfrm>
            <a:off x="683568" y="1628800"/>
            <a:ext cx="6264696" cy="403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980728"/>
            <a:ext cx="7272338" cy="720000"/>
          </a:xfrm>
        </p:spPr>
        <p:txBody>
          <a:bodyPr/>
          <a:lstStyle/>
          <a:p>
            <a:r>
              <a:rPr lang="en-GB" dirty="0" smtClean="0"/>
              <a:t>Inter-annual Variation:</a:t>
            </a:r>
            <a:br>
              <a:rPr lang="en-GB" dirty="0" smtClean="0"/>
            </a:br>
            <a:r>
              <a:rPr lang="en-GB" sz="1800" dirty="0" smtClean="0"/>
              <a:t>2011 and 2012 contained warm springs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5445224"/>
            <a:ext cx="7545676" cy="936526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 smtClean="0"/>
              <a:t>Highlights the need for explicit modelling of the emission from a fertilized field and going away the practice to keep emission totals as reported.  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236123" y="2708920"/>
            <a:ext cx="18003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Average over 17 Stations in Lower Saxony</a:t>
            </a:r>
          </a:p>
          <a:p>
            <a:endParaRPr lang="en-GB" dirty="0" smtClean="0"/>
          </a:p>
          <a:p>
            <a:r>
              <a:rPr lang="en-GB" sz="1400" dirty="0" smtClean="0"/>
              <a:t>Source:</a:t>
            </a:r>
            <a:endParaRPr lang="en-GB" sz="1400" dirty="0"/>
          </a:p>
          <a:p>
            <a:r>
              <a:rPr lang="en-GB" sz="1400" dirty="0" smtClean="0"/>
              <a:t>Andreas </a:t>
            </a:r>
            <a:r>
              <a:rPr lang="en-GB" sz="1400" dirty="0" err="1" smtClean="0"/>
              <a:t>Hainsch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638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054114" cy="720000"/>
          </a:xfrm>
        </p:spPr>
        <p:txBody>
          <a:bodyPr/>
          <a:lstStyle/>
          <a:p>
            <a:r>
              <a:rPr lang="en-GB" dirty="0" smtClean="0"/>
              <a:t>Conclusions and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86" y="1628800"/>
            <a:ext cx="8054114" cy="4536926"/>
          </a:xfrm>
        </p:spPr>
        <p:txBody>
          <a:bodyPr/>
          <a:lstStyle/>
          <a:p>
            <a:r>
              <a:rPr lang="en-GB" dirty="0" smtClean="0"/>
              <a:t>Although we only made a first step, this work shows that detailing the ammonia emission information in space and time beyond the current state of the art has a high potential to increase the model performance significantly </a:t>
            </a:r>
          </a:p>
          <a:p>
            <a:r>
              <a:rPr lang="en-GB" dirty="0" smtClean="0"/>
              <a:t>We developed a new parameterization for the timing of manure application in Flanders. It’s use for other areas needs to be evaluated.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Outlook:</a:t>
            </a:r>
          </a:p>
          <a:p>
            <a:r>
              <a:rPr lang="en-GB" dirty="0" smtClean="0"/>
              <a:t>Further detailing the agricultural activities and their timing</a:t>
            </a:r>
          </a:p>
          <a:p>
            <a:r>
              <a:rPr lang="en-GB" dirty="0" smtClean="0"/>
              <a:t>Include  a parameterization for modelling the ammonia evaporation from fertilized soils</a:t>
            </a:r>
            <a:endParaRPr lang="en-GB" dirty="0"/>
          </a:p>
          <a:p>
            <a:r>
              <a:rPr lang="en-GB" dirty="0" smtClean="0"/>
              <a:t>Expand the database for the evaluation of ammonia to the period 2000-2014</a:t>
            </a:r>
          </a:p>
          <a:p>
            <a:r>
              <a:rPr lang="en-GB" dirty="0" smtClean="0"/>
              <a:t>Apply remote sensing data for evaluation purposes  </a:t>
            </a:r>
          </a:p>
          <a:p>
            <a:r>
              <a:rPr lang="en-GB" dirty="0"/>
              <a:t>Investigate impacts of variable ammonia emissions on trends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D6388E3-B113-4BD3-8373-D122877FA319}" type="slidenum">
              <a:rPr lang="en-GB" smtClean="0"/>
              <a:t>16</a:t>
            </a:fld>
            <a:r>
              <a:rPr lang="en-GB" smtClean="0"/>
              <a:t> | Improving the modelling of ammonia by detailing emission infornation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3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 for your 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0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80920" cy="720000"/>
          </a:xfrm>
        </p:spPr>
        <p:txBody>
          <a:bodyPr/>
          <a:lstStyle/>
          <a:p>
            <a:r>
              <a:rPr lang="en-GB" sz="2400" dirty="0" smtClean="0"/>
              <a:t>Does a limitation to manure application during a PM episode reduce peak values? 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Schaap
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 de </a:t>
            </a:r>
            <a:r>
              <a:rPr lang="en-GB" dirty="0" err="1" smtClean="0"/>
              <a:t>bijdrage</a:t>
            </a:r>
            <a:r>
              <a:rPr lang="en-GB" dirty="0" smtClean="0"/>
              <a:t> van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71493"/>
            <a:ext cx="4176464" cy="3369675"/>
          </a:xfrm>
          <a:prstGeom prst="rect">
            <a:avLst/>
          </a:prstGeom>
        </p:spPr>
      </p:pic>
      <p:pic>
        <p:nvPicPr>
          <p:cNvPr id="6" name="Content Placeholder 5" descr="\\tsn.tno.nl\Data\Projects\060\0\05680_unix\Werkdocumenten\users\hendriksc\postproc\plots\plots_report\Time_series_tpm10_Vlaanderen_basis_2011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3609"/>
            <a:ext cx="4507875" cy="33495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27584" y="4941168"/>
            <a:ext cx="7979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Impact on PM</a:t>
            </a:r>
            <a:r>
              <a:rPr lang="en-GB" sz="2000" baseline="-25000" dirty="0" smtClean="0"/>
              <a:t>10</a:t>
            </a:r>
            <a:r>
              <a:rPr lang="en-GB" sz="2000" dirty="0" smtClean="0"/>
              <a:t> is limited (maximum was 3 µg/m</a:t>
            </a:r>
            <a:r>
              <a:rPr lang="en-GB" sz="2000" baseline="30000" dirty="0" smtClean="0"/>
              <a:t>3</a:t>
            </a:r>
            <a:r>
              <a:rPr lang="en-GB" sz="2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Contribution of Flemish manure application to PM is relatively small (max 4 µg/m</a:t>
            </a:r>
            <a:r>
              <a:rPr lang="en-GB" sz="1600" baseline="30000" dirty="0" smtClean="0"/>
              <a:t>3</a:t>
            </a:r>
            <a:r>
              <a:rPr lang="en-GB" sz="16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Flanders is relatively small area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Ammonia is re-emitted through compensation point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Excess NH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 available in Flanders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265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Resultaten</a:t>
            </a:r>
            <a:r>
              <a:rPr lang="en-GB" dirty="0" smtClean="0"/>
              <a:t> </a:t>
            </a:r>
            <a:r>
              <a:rPr lang="en-GB" dirty="0" err="1" smtClean="0"/>
              <a:t>gevoeligheidsrun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episodes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err="1" smtClean="0"/>
              <a:t>Andere</a:t>
            </a:r>
            <a:r>
              <a:rPr lang="en-GB" sz="1600" dirty="0" smtClean="0"/>
              <a:t> </a:t>
            </a:r>
            <a:r>
              <a:rPr lang="en-GB" sz="1600" dirty="0" err="1" smtClean="0"/>
              <a:t>verdelingen</a:t>
            </a:r>
            <a:r>
              <a:rPr lang="en-GB" sz="1600" dirty="0" smtClean="0"/>
              <a:t> </a:t>
            </a:r>
            <a:r>
              <a:rPr lang="en-GB" sz="1600" dirty="0" err="1" smtClean="0"/>
              <a:t>landbouwemissies</a:t>
            </a:r>
            <a:r>
              <a:rPr lang="en-GB" sz="1600" dirty="0" smtClean="0"/>
              <a:t> </a:t>
            </a:r>
            <a:r>
              <a:rPr lang="en-GB" sz="1600" dirty="0" err="1" smtClean="0"/>
              <a:t>weinig</a:t>
            </a:r>
            <a:r>
              <a:rPr lang="en-GB" sz="1600" dirty="0" smtClean="0"/>
              <a:t> </a:t>
            </a:r>
            <a:r>
              <a:rPr lang="en-GB" sz="1600" dirty="0" err="1" smtClean="0"/>
              <a:t>invloed</a:t>
            </a:r>
            <a:r>
              <a:rPr lang="en-GB" sz="1600" dirty="0" smtClean="0"/>
              <a:t> op </a:t>
            </a:r>
            <a:r>
              <a:rPr lang="en-GB" sz="1600" dirty="0" err="1" smtClean="0"/>
              <a:t>totale</a:t>
            </a:r>
            <a:r>
              <a:rPr lang="en-GB" sz="1600" dirty="0" smtClean="0"/>
              <a:t> </a:t>
            </a:r>
            <a:r>
              <a:rPr lang="en-GB" sz="1600" dirty="0" err="1" smtClean="0"/>
              <a:t>concentratie</a:t>
            </a:r>
            <a:r>
              <a:rPr lang="en-GB" sz="1600" dirty="0"/>
              <a:t> </a:t>
            </a:r>
            <a:r>
              <a:rPr lang="en-GB" sz="1600" dirty="0" smtClean="0"/>
              <a:t>NH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 </a:t>
            </a:r>
            <a:r>
              <a:rPr lang="en-GB" sz="1600" dirty="0" err="1" smtClean="0"/>
              <a:t>en</a:t>
            </a:r>
            <a:r>
              <a:rPr lang="en-GB" sz="1600" dirty="0" smtClean="0"/>
              <a:t> PM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err="1" smtClean="0"/>
              <a:t>Brontoekenning</a:t>
            </a:r>
            <a:r>
              <a:rPr lang="en-GB" sz="1600" dirty="0" smtClean="0"/>
              <a:t> episode </a:t>
            </a:r>
            <a:r>
              <a:rPr lang="en-GB" sz="1600" dirty="0" err="1" smtClean="0"/>
              <a:t>verandert</a:t>
            </a:r>
            <a:r>
              <a:rPr lang="en-GB" sz="1600" dirty="0" smtClean="0"/>
              <a:t> </a:t>
            </a:r>
            <a:r>
              <a:rPr lang="en-GB" sz="1600" dirty="0" err="1" smtClean="0"/>
              <a:t>wel</a:t>
            </a:r>
            <a:r>
              <a:rPr lang="en-GB" sz="1600" dirty="0" smtClean="0"/>
              <a:t>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err="1" smtClean="0"/>
              <a:t>Bijdrage</a:t>
            </a:r>
            <a:r>
              <a:rPr lang="en-GB" sz="1600" dirty="0" smtClean="0"/>
              <a:t> van </a:t>
            </a:r>
            <a:r>
              <a:rPr lang="en-GB" sz="1600" dirty="0" err="1" smtClean="0"/>
              <a:t>stallen</a:t>
            </a:r>
            <a:r>
              <a:rPr lang="en-GB" sz="1600" dirty="0" smtClean="0"/>
              <a:t> </a:t>
            </a:r>
            <a:r>
              <a:rPr lang="en-GB" sz="1600" dirty="0" err="1" smtClean="0"/>
              <a:t>aan</a:t>
            </a:r>
            <a:r>
              <a:rPr lang="en-GB" sz="1600" dirty="0" smtClean="0"/>
              <a:t> NH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 </a:t>
            </a:r>
            <a:r>
              <a:rPr lang="en-GB" sz="1600" dirty="0" err="1" smtClean="0"/>
              <a:t>wordt</a:t>
            </a:r>
            <a:r>
              <a:rPr lang="en-GB" sz="1600" dirty="0" smtClean="0"/>
              <a:t> </a:t>
            </a:r>
            <a:r>
              <a:rPr lang="en-GB" sz="1600" dirty="0" err="1" smtClean="0"/>
              <a:t>ook</a:t>
            </a:r>
            <a:r>
              <a:rPr lang="en-GB" sz="1600" dirty="0" smtClean="0"/>
              <a:t> </a:t>
            </a:r>
            <a:r>
              <a:rPr lang="en-GB" sz="1600" dirty="0" err="1" smtClean="0"/>
              <a:t>anders</a:t>
            </a:r>
            <a:r>
              <a:rPr lang="en-GB" sz="1600" dirty="0" smtClean="0"/>
              <a:t>, </a:t>
            </a:r>
            <a:r>
              <a:rPr lang="en-GB" sz="1600" dirty="0" err="1" smtClean="0"/>
              <a:t>hoewel</a:t>
            </a:r>
            <a:r>
              <a:rPr lang="en-GB" sz="1600" dirty="0" smtClean="0"/>
              <a:t> </a:t>
            </a:r>
            <a:r>
              <a:rPr lang="en-GB" sz="1600" dirty="0" err="1" smtClean="0"/>
              <a:t>aan</a:t>
            </a:r>
            <a:r>
              <a:rPr lang="en-GB" sz="1600" dirty="0" smtClean="0"/>
              <a:t> die </a:t>
            </a:r>
            <a:r>
              <a:rPr lang="en-GB" sz="1600" dirty="0" err="1" smtClean="0"/>
              <a:t>verdeling</a:t>
            </a:r>
            <a:r>
              <a:rPr lang="en-GB" sz="1600" dirty="0" smtClean="0"/>
              <a:t> </a:t>
            </a:r>
            <a:r>
              <a:rPr lang="en-GB" sz="1600" dirty="0" err="1" smtClean="0"/>
              <a:t>niets</a:t>
            </a:r>
            <a:r>
              <a:rPr lang="en-GB" sz="1600" dirty="0" smtClean="0"/>
              <a:t> </a:t>
            </a:r>
            <a:r>
              <a:rPr lang="en-GB" sz="1600" dirty="0" err="1" smtClean="0"/>
              <a:t>veranderd</a:t>
            </a:r>
            <a:r>
              <a:rPr lang="en-GB" sz="1600" dirty="0" smtClean="0"/>
              <a:t> is </a:t>
            </a:r>
            <a:r>
              <a:rPr lang="en-GB" sz="1600" dirty="0" smtClean="0">
                <a:sym typeface="Wingdings" panose="05000000000000000000" pitchFamily="2" charset="2"/>
              </a:rPr>
              <a:t> </a:t>
            </a:r>
            <a:r>
              <a:rPr lang="en-GB" sz="1600" dirty="0" err="1" smtClean="0">
                <a:sym typeface="Wingdings" panose="05000000000000000000" pitchFamily="2" charset="2"/>
              </a:rPr>
              <a:t>opvuleffect</a:t>
            </a:r>
            <a:r>
              <a:rPr lang="en-GB" sz="1600" dirty="0" smtClean="0">
                <a:sym typeface="Wingdings" panose="05000000000000000000" pitchFamily="2" charset="2"/>
              </a:rPr>
              <a:t> door </a:t>
            </a:r>
            <a:r>
              <a:rPr lang="en-GB" sz="1600" dirty="0" err="1" smtClean="0">
                <a:sym typeface="Wingdings" panose="05000000000000000000" pitchFamily="2" charset="2"/>
              </a:rPr>
              <a:t>overmaat</a:t>
            </a:r>
            <a:r>
              <a:rPr lang="en-GB" sz="1600" dirty="0" smtClean="0">
                <a:sym typeface="Wingdings" panose="05000000000000000000" pitchFamily="2" charset="2"/>
              </a:rPr>
              <a:t> NH</a:t>
            </a:r>
            <a:r>
              <a:rPr lang="en-GB" sz="1600" baseline="-25000" dirty="0" smtClean="0">
                <a:sym typeface="Wingdings" panose="05000000000000000000" pitchFamily="2" charset="2"/>
              </a:rPr>
              <a:t>3</a:t>
            </a:r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Schaap
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 de </a:t>
            </a:r>
            <a:r>
              <a:rPr lang="en-GB" dirty="0" err="1" smtClean="0"/>
              <a:t>bijdrage</a:t>
            </a:r>
            <a:r>
              <a:rPr lang="en-GB" dirty="0" smtClean="0"/>
              <a:t> van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67544" y="4006482"/>
            <a:ext cx="8459163" cy="2806894"/>
            <a:chOff x="-5222400" y="-74428"/>
            <a:chExt cx="9516527" cy="31578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77"/>
            <a:stretch/>
          </p:blipFill>
          <p:spPr bwMode="auto">
            <a:xfrm>
              <a:off x="-2564261" y="-74428"/>
              <a:ext cx="2679404" cy="31259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20"/>
            <a:stretch/>
          </p:blipFill>
          <p:spPr bwMode="auto">
            <a:xfrm>
              <a:off x="115143" y="-42531"/>
              <a:ext cx="2711302" cy="31259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46"/>
            <a:stretch/>
          </p:blipFill>
          <p:spPr bwMode="auto">
            <a:xfrm>
              <a:off x="-5222400" y="-42531"/>
              <a:ext cx="2658139" cy="30621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12" t="8602" b="38351"/>
            <a:stretch/>
          </p:blipFill>
          <p:spPr bwMode="auto">
            <a:xfrm>
              <a:off x="2635448" y="297709"/>
              <a:ext cx="1658679" cy="23816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46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5"/>
          <a:stretch/>
        </p:blipFill>
        <p:spPr bwMode="auto">
          <a:xfrm>
            <a:off x="5499680" y="3573016"/>
            <a:ext cx="3104767" cy="328543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"/>
          <a:stretch/>
        </p:blipFill>
        <p:spPr>
          <a:xfrm>
            <a:off x="4519119" y="260648"/>
            <a:ext cx="4898752" cy="3485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8770" y="2469828"/>
            <a:ext cx="2879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Contribution of Lower Saxony to </a:t>
            </a:r>
            <a:r>
              <a:rPr lang="en-GB" dirty="0" err="1" smtClean="0"/>
              <a:t>NHx</a:t>
            </a:r>
            <a:r>
              <a:rPr lang="en-GB" dirty="0" smtClean="0"/>
              <a:t> deposition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6486" y="1700808"/>
            <a:ext cx="4663586" cy="4680942"/>
          </a:xfrm>
        </p:spPr>
        <p:txBody>
          <a:bodyPr/>
          <a:lstStyle/>
          <a:p>
            <a:r>
              <a:rPr lang="en-GB" dirty="0" smtClean="0"/>
              <a:t>Nitrogen deposition causes biodiversity loss</a:t>
            </a:r>
          </a:p>
          <a:p>
            <a:r>
              <a:rPr lang="en-GB" dirty="0" smtClean="0"/>
              <a:t>Ammonia and nitrogen oxides are important precursor gases for aerosols </a:t>
            </a:r>
          </a:p>
          <a:p>
            <a:endParaRPr lang="en-GB" dirty="0"/>
          </a:p>
          <a:p>
            <a:r>
              <a:rPr lang="en-GB" dirty="0" smtClean="0"/>
              <a:t>Improving the ammonia budget requires</a:t>
            </a:r>
          </a:p>
          <a:p>
            <a:pPr lvl="2"/>
            <a:r>
              <a:rPr lang="en-GB" dirty="0" smtClean="0"/>
              <a:t>To appropriately detail spatial and temporal emission distributions</a:t>
            </a:r>
          </a:p>
          <a:p>
            <a:pPr lvl="2"/>
            <a:r>
              <a:rPr lang="en-GB" dirty="0" smtClean="0"/>
              <a:t>Detailing the exchange processes</a:t>
            </a:r>
          </a:p>
          <a:p>
            <a:pPr lvl="2"/>
            <a:r>
              <a:rPr lang="en-GB" dirty="0" smtClean="0"/>
              <a:t>To include the atmospheric loss and production via SIA correctly (trends)</a:t>
            </a:r>
          </a:p>
          <a:p>
            <a:endParaRPr lang="en-GB" dirty="0" smtClean="0"/>
          </a:p>
          <a:p>
            <a:r>
              <a:rPr lang="en-GB" dirty="0" smtClean="0"/>
              <a:t>Goal: To inform on a few developments for ammonia modelling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054114" cy="720000"/>
          </a:xfrm>
        </p:spPr>
        <p:txBody>
          <a:bodyPr/>
          <a:lstStyle/>
          <a:p>
            <a:r>
              <a:rPr lang="en-GB" dirty="0" smtClean="0"/>
              <a:t>Reactive nitrogen</a:t>
            </a:r>
            <a:endParaRPr lang="en-GB" dirty="0"/>
          </a:p>
        </p:txBody>
      </p:sp>
      <p:pic>
        <p:nvPicPr>
          <p:cNvPr id="11" name="Picture 2" descr="\\tsn.tno.nl\Data\SV\sv-002243\Projecten\PINETI-2\presentations\figures 20140209\LE2DWD_PINETI2_conc-sfc_nh3_20090101_200912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00" y="5097526"/>
            <a:ext cx="1334546" cy="1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2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625"/>
            <a:ext cx="3750945" cy="265303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8639"/>
            <a:ext cx="3750945" cy="2653030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204970"/>
            <a:ext cx="3750945" cy="265303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74472" y="4293096"/>
            <a:ext cx="4962024" cy="2376264"/>
          </a:xfrm>
        </p:spPr>
        <p:txBody>
          <a:bodyPr/>
          <a:lstStyle/>
          <a:p>
            <a:r>
              <a:rPr lang="en-GB" dirty="0" smtClean="0"/>
              <a:t>Local inventory based on an update </a:t>
            </a:r>
            <a:r>
              <a:rPr lang="en-GB" dirty="0"/>
              <a:t>of ammonia emission distribution based on estimated livestock housing surface </a:t>
            </a:r>
            <a:r>
              <a:rPr lang="en-GB" dirty="0" smtClean="0"/>
              <a:t>area as derived by GAA-Hildesheim</a:t>
            </a:r>
          </a:p>
          <a:p>
            <a:endParaRPr lang="en-GB" dirty="0"/>
          </a:p>
          <a:p>
            <a:r>
              <a:rPr lang="en-GB" dirty="0" smtClean="0"/>
              <a:t>Regional knowledge on emissions crucial for the increased resolution in EMEP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72220" y="38186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PAREST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220" y="6289416"/>
            <a:ext cx="131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New local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5" name="Char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772816"/>
              </p:ext>
            </p:extLst>
          </p:nvPr>
        </p:nvGraphicFramePr>
        <p:xfrm>
          <a:off x="5889449" y="1806950"/>
          <a:ext cx="2853690" cy="2484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05273" y="170080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PAREST</a:t>
            </a:r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2411760" y="116632"/>
            <a:ext cx="1800200" cy="4088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799820" y="170080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Local inventory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45208" y="1835532"/>
            <a:ext cx="169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TNO-MACC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391082"/>
              </p:ext>
            </p:extLst>
          </p:nvPr>
        </p:nvGraphicFramePr>
        <p:xfrm>
          <a:off x="3131840" y="1808340"/>
          <a:ext cx="2853690" cy="2484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99792" y="908720"/>
            <a:ext cx="6101157" cy="720000"/>
          </a:xfrm>
        </p:spPr>
        <p:txBody>
          <a:bodyPr/>
          <a:lstStyle/>
          <a:p>
            <a:r>
              <a:rPr lang="en-GB" sz="2000" dirty="0" smtClean="0"/>
              <a:t>Comparison of European, national and Regional emission distributions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116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052" y="980728"/>
            <a:ext cx="7529775" cy="1082072"/>
          </a:xfrm>
        </p:spPr>
        <p:txBody>
          <a:bodyPr/>
          <a:lstStyle/>
          <a:p>
            <a:r>
              <a:rPr lang="en-GB" dirty="0" smtClean="0"/>
              <a:t>Standard static time profiles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Schaap
Sensitivity of modelled </a:t>
            </a:r>
            <a:r>
              <a:rPr lang="en-GB" dirty="0" err="1" smtClean="0"/>
              <a:t>ammoni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en-GB" smtClean="0"/>
              <a:t>4</a:t>
            </a:fld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484784"/>
            <a:ext cx="5822938" cy="397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457998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Standard profiles applied everywhere, irrespective of agricultural practice and meteorological conditions. Introducing these dependencies may lead to significant changes in regional nitrogen budgets.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62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1052736"/>
            <a:ext cx="7272338" cy="720000"/>
          </a:xfrm>
        </p:spPr>
        <p:txBody>
          <a:bodyPr/>
          <a:lstStyle/>
          <a:p>
            <a:r>
              <a:rPr lang="en-GB" dirty="0" smtClean="0"/>
              <a:t>Impact of implementing </a:t>
            </a:r>
            <a:r>
              <a:rPr lang="en-GB" dirty="0" err="1" smtClean="0"/>
              <a:t>Skjoth</a:t>
            </a:r>
            <a:r>
              <a:rPr lang="en-GB" dirty="0" smtClean="0"/>
              <a:t> et al. (2011)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Schaap
Sensitivity of modelled </a:t>
            </a:r>
            <a:r>
              <a:rPr lang="en-GB" dirty="0" err="1" smtClean="0"/>
              <a:t>ammoni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en-GB" smtClean="0"/>
              <a:t>5</a:t>
            </a:fld>
            <a:endParaRPr lang="en-GB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r="5207"/>
          <a:stretch/>
        </p:blipFill>
        <p:spPr bwMode="auto">
          <a:xfrm>
            <a:off x="4349578" y="2639412"/>
            <a:ext cx="4794422" cy="402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\\tsn.tno.nl\Data\Projects\060\0\05680_unix\Werkdocumenten\users\hendriksc\emission_module\plots\timing_stable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9000"/>
            <a:ext cx="381642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6" y="4437112"/>
            <a:ext cx="3096344" cy="21602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220486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Livestock housing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01626" y="4593902"/>
            <a:ext cx="1434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Late spring manure application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644008" y="2564904"/>
            <a:ext cx="41828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Relative change in </a:t>
            </a:r>
            <a:r>
              <a:rPr lang="en-GB" dirty="0" err="1" smtClean="0"/>
              <a:t>NHx</a:t>
            </a:r>
            <a:r>
              <a:rPr lang="en-GB" dirty="0" smtClean="0"/>
              <a:t> dry deposition</a:t>
            </a:r>
            <a:endParaRPr lang="en-GB" dirty="0"/>
          </a:p>
        </p:txBody>
      </p:sp>
      <p:sp>
        <p:nvSpPr>
          <p:cNvPr id="11" name="Right Brace 10"/>
          <p:cNvSpPr/>
          <p:nvPr/>
        </p:nvSpPr>
        <p:spPr>
          <a:xfrm>
            <a:off x="3851920" y="1919000"/>
            <a:ext cx="497658" cy="4750360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5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\\tsn.tno.nl\Data\Projects\060\0\05680_unix\Werkdocumenten\users\hendriksc\Mestbankdata\v1.10\plots\mesttransport\2007_2013\2008_daybyday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8356"/>
          <a:stretch/>
        </p:blipFill>
        <p:spPr bwMode="auto">
          <a:xfrm>
            <a:off x="971600" y="2313208"/>
            <a:ext cx="3816424" cy="2985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980728"/>
            <a:ext cx="7272338" cy="720000"/>
          </a:xfrm>
        </p:spPr>
        <p:txBody>
          <a:bodyPr/>
          <a:lstStyle/>
          <a:p>
            <a:r>
              <a:rPr lang="en-GB" dirty="0" smtClean="0"/>
              <a:t>Using manure transport data as a proxy for application emissions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Schaap
Sensitivity of modelled </a:t>
            </a:r>
            <a:r>
              <a:rPr lang="en-GB" dirty="0" err="1" smtClean="0"/>
              <a:t>ammoni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en-GB" smtClean="0"/>
              <a:t>6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386136" y="5530006"/>
            <a:ext cx="743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Manure transport data from farmer to farmer obtained from </a:t>
            </a:r>
            <a:r>
              <a:rPr lang="en-GB" dirty="0" err="1" smtClean="0"/>
              <a:t>Vlaamse</a:t>
            </a:r>
            <a:r>
              <a:rPr lang="en-GB" dirty="0" smtClean="0"/>
              <a:t> </a:t>
            </a:r>
            <a:r>
              <a:rPr lang="en-GB" dirty="0" err="1" smtClean="0"/>
              <a:t>Landmaatschappij</a:t>
            </a:r>
            <a:r>
              <a:rPr lang="en-GB" dirty="0" smtClean="0"/>
              <a:t> for 2007-2013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-17" r="7786" b="25"/>
          <a:stretch/>
        </p:blipFill>
        <p:spPr>
          <a:xfrm>
            <a:off x="4997511" y="2313208"/>
            <a:ext cx="3780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8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110" y="1124824"/>
            <a:ext cx="7272338" cy="720000"/>
          </a:xfrm>
        </p:spPr>
        <p:txBody>
          <a:bodyPr/>
          <a:lstStyle/>
          <a:p>
            <a:r>
              <a:rPr lang="en-GB" dirty="0" smtClean="0"/>
              <a:t>Variability between years larger than between regions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1" y="2260194"/>
            <a:ext cx="4431649" cy="33237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Schaap
Sensitivity of modelled </a:t>
            </a:r>
            <a:r>
              <a:rPr lang="en-GB" dirty="0" err="1" smtClean="0"/>
              <a:t>ammoni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en-GB" smtClean="0"/>
              <a:t>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40868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920880" cy="720000"/>
          </a:xfrm>
        </p:spPr>
        <p:txBody>
          <a:bodyPr/>
          <a:lstStyle/>
          <a:p>
            <a:r>
              <a:rPr lang="en-GB" sz="2400" dirty="0" smtClean="0"/>
              <a:t>Comparison against </a:t>
            </a:r>
            <a:r>
              <a:rPr lang="en-GB" sz="2400" dirty="0" err="1" smtClean="0"/>
              <a:t>Skjoth</a:t>
            </a:r>
            <a:r>
              <a:rPr lang="en-GB" sz="2400" dirty="0" smtClean="0"/>
              <a:t> et </a:t>
            </a:r>
            <a:r>
              <a:rPr lang="en-GB" sz="2400" dirty="0" err="1" smtClean="0"/>
              <a:t>aL.</a:t>
            </a:r>
            <a:r>
              <a:rPr lang="en-GB" sz="2400" dirty="0" smtClean="0"/>
              <a:t> (2011)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Schaap
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 de </a:t>
            </a:r>
            <a:r>
              <a:rPr lang="en-GB" dirty="0" err="1" smtClean="0"/>
              <a:t>bijdrage</a:t>
            </a:r>
            <a:r>
              <a:rPr lang="en-GB" dirty="0" smtClean="0"/>
              <a:t> van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6"/>
          <a:stretch/>
        </p:blipFill>
        <p:spPr bwMode="auto">
          <a:xfrm>
            <a:off x="1547664" y="1484784"/>
            <a:ext cx="7137573" cy="292319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1720" y="1556792"/>
            <a:ext cx="1343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 smtClean="0"/>
              <a:t>Antwerpen</a:t>
            </a:r>
            <a:r>
              <a:rPr lang="en-GB" sz="1200" dirty="0" smtClean="0"/>
              <a:t>, 2009</a:t>
            </a:r>
            <a:endParaRPr lang="en-GB" sz="12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044972"/>
              </p:ext>
            </p:extLst>
          </p:nvPr>
        </p:nvGraphicFramePr>
        <p:xfrm>
          <a:off x="1763688" y="4941168"/>
          <a:ext cx="6518944" cy="1379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520"/>
                <a:gridCol w="1157497"/>
                <a:gridCol w="808344"/>
                <a:gridCol w="1099657"/>
                <a:gridCol w="3042926"/>
              </a:tblGrid>
              <a:tr h="275905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i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µ</a:t>
                      </a:r>
                      <a:r>
                        <a:rPr lang="en-GB" sz="1400" baseline="-25000" dirty="0" err="1" smtClean="0">
                          <a:effectLst/>
                        </a:rPr>
                        <a:t>i</a:t>
                      </a:r>
                      <a:r>
                        <a:rPr lang="en-GB" sz="1400" dirty="0" smtClean="0">
                          <a:effectLst/>
                        </a:rPr>
                        <a:t> [d]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σ</a:t>
                      </a:r>
                      <a:r>
                        <a:rPr lang="en-GB" sz="1400" baseline="-25000" dirty="0" err="1" smtClean="0">
                          <a:effectLst/>
                        </a:rPr>
                        <a:t>i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W</a:t>
                      </a:r>
                      <a:r>
                        <a:rPr lang="en-GB" sz="1400" baseline="-25000" dirty="0" err="1" smtClean="0">
                          <a:effectLst/>
                        </a:rPr>
                        <a:t>mi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Description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75905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Tsum</a:t>
                      </a:r>
                      <a:r>
                        <a:rPr lang="en-GB" sz="1400" baseline="-25000" dirty="0" smtClean="0">
                          <a:effectLst/>
                        </a:rPr>
                        <a:t>110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9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0,39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Spring application to</a:t>
                      </a:r>
                      <a:r>
                        <a:rPr lang="en-GB" sz="1400" baseline="0" dirty="0" smtClean="0">
                          <a:effectLst/>
                        </a:rPr>
                        <a:t> b</a:t>
                      </a:r>
                      <a:r>
                        <a:rPr lang="en-GB" sz="1400" dirty="0" smtClean="0">
                          <a:effectLst/>
                        </a:rPr>
                        <a:t>are soil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75905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Tsum</a:t>
                      </a:r>
                      <a:r>
                        <a:rPr lang="en-GB" sz="1400" baseline="-25000" dirty="0" smtClean="0">
                          <a:effectLst/>
                        </a:rPr>
                        <a:t>362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9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0,39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Spring application to</a:t>
                      </a:r>
                      <a:r>
                        <a:rPr lang="en-GB" sz="1400" baseline="0" dirty="0" smtClean="0">
                          <a:effectLst/>
                        </a:rPr>
                        <a:t> vegetated soil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75905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Tsum</a:t>
                      </a:r>
                      <a:r>
                        <a:rPr lang="en-GB" sz="1400" baseline="-25000" dirty="0" smtClean="0">
                          <a:effectLst/>
                        </a:rPr>
                        <a:t>1400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32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0,11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Summer application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75905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4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227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9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0,11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Fall application</a:t>
                      </a:r>
                      <a:endParaRPr lang="en-GB" sz="1400" dirty="0">
                        <a:effectLst/>
                        <a:latin typeface="Arial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797844" y="4664169"/>
            <a:ext cx="63745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l-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Adjusted parameters for the</a:t>
            </a:r>
            <a:r>
              <a:rPr kumimoji="0" lang="en-GB" altLang="nl-N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normal distributions </a:t>
            </a:r>
            <a:r>
              <a:rPr lang="en-GB" altLang="nl-NL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from </a:t>
            </a:r>
            <a:r>
              <a:rPr kumimoji="0" lang="en-GB" altLang="nl-N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Skjoth</a:t>
            </a:r>
            <a:r>
              <a:rPr kumimoji="0" lang="en-GB" altLang="nl-N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et al (2011) for Flanders</a:t>
            </a:r>
            <a:endParaRPr kumimoji="0" lang="en-GB" altLang="nl-NL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7944" y="1628800"/>
            <a:ext cx="1584176" cy="426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436096" y="167990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Original </a:t>
            </a:r>
            <a:r>
              <a:rPr lang="en-GB" sz="1400" dirty="0" err="1" smtClean="0"/>
              <a:t>Skjoth</a:t>
            </a:r>
            <a:r>
              <a:rPr lang="en-GB" sz="1400" dirty="0" smtClean="0"/>
              <a:t> modes</a:t>
            </a:r>
            <a:endParaRPr lang="en-GB" sz="1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985122" y="1842065"/>
            <a:ext cx="4509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9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054114" cy="720000"/>
          </a:xfrm>
        </p:spPr>
        <p:txBody>
          <a:bodyPr/>
          <a:lstStyle/>
          <a:p>
            <a:r>
              <a:rPr lang="en-GB" dirty="0" smtClean="0"/>
              <a:t>Introduction of regulation and other parameters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D6388E3-B113-4BD3-8373-D122877FA319}" type="slidenum">
              <a:rPr lang="en-GB" smtClean="0"/>
              <a:t>9</a:t>
            </a:fld>
            <a:r>
              <a:rPr lang="en-GB" smtClean="0"/>
              <a:t> | Improving the modelling of ammonia by detailing emission infornation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08" y="1844824"/>
            <a:ext cx="5731510" cy="248031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7213" y="4324350"/>
            <a:ext cx="8053387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>
              <a:buNone/>
            </a:pPr>
            <a:r>
              <a:rPr lang="en-GB" dirty="0" smtClean="0"/>
              <a:t>No manure application: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dirty="0" smtClean="0"/>
              <a:t>During winter (15 </a:t>
            </a:r>
            <a:r>
              <a:rPr lang="en-GB" dirty="0" err="1" smtClean="0"/>
              <a:t>okt</a:t>
            </a:r>
            <a:r>
              <a:rPr lang="en-GB" dirty="0" smtClean="0"/>
              <a:t> - 15 </a:t>
            </a:r>
            <a:r>
              <a:rPr lang="en-GB" dirty="0" err="1" smtClean="0"/>
              <a:t>feb</a:t>
            </a:r>
            <a:r>
              <a:rPr lang="en-GB" dirty="0" smtClean="0"/>
              <a:t>) and on </a:t>
            </a:r>
            <a:r>
              <a:rPr lang="en-GB" dirty="0" err="1" smtClean="0"/>
              <a:t>sundays</a:t>
            </a:r>
            <a:r>
              <a:rPr lang="en-GB" dirty="0" smtClean="0"/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dirty="0" smtClean="0"/>
              <a:t>During </a:t>
            </a:r>
            <a:r>
              <a:rPr lang="en-GB" dirty="0" err="1" smtClean="0"/>
              <a:t>coniditions</a:t>
            </a:r>
            <a:r>
              <a:rPr lang="en-GB" dirty="0" smtClean="0"/>
              <a:t> of frozen or snow covered soil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GB" dirty="0" smtClean="0"/>
              <a:t>During vegetation calm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During conditions with very wet soil conditions that make application in-effective and prohibit access to the fields (De </a:t>
            </a:r>
            <a:r>
              <a:rPr lang="en-GB" dirty="0" err="1" smtClean="0"/>
              <a:t>Martonne</a:t>
            </a:r>
            <a:r>
              <a:rPr lang="en-GB" dirty="0" smtClean="0"/>
              <a:t>-index &gt; 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87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NO">
  <a:themeElements>
    <a:clrScheme name="TNO">
      <a:dk1>
        <a:sysClr val="windowText" lastClr="000000"/>
      </a:dk1>
      <a:lt1>
        <a:sysClr val="window" lastClr="FFFFFF"/>
      </a:lt1>
      <a:dk2>
        <a:srgbClr val="71A4C3"/>
      </a:dk2>
      <a:lt2>
        <a:srgbClr val="9C9C9E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71A4C3"/>
      </a:hlink>
      <a:folHlink>
        <a:srgbClr val="71A4C3"/>
      </a:folHlink>
    </a:clrScheme>
    <a:fontScheme name="TN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4E571B65483041AF17F38BBA148697" ma:contentTypeVersion="1" ma:contentTypeDescription="Create a new document." ma:contentTypeScope="" ma:versionID="68b52afc7b14f068537a855759196ae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8D87A4E-B9ED-4CA8-BC1D-5ADCC177A0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080CD5-11F4-4EF5-AB78-7A664FEAED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1B5821-F8A1-49DF-9639-2FB757C65759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846</Words>
  <Application>Microsoft Office PowerPoint</Application>
  <PresentationFormat>On-screen Show (4:3)</PresentationFormat>
  <Paragraphs>142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TNO</vt:lpstr>
      <vt:lpstr>Improving the modelling of ammonia by detailing emission information Carlijn Hendriks, Sander Jonkers, Richard Kranenburg, Martijn Schaap</vt:lpstr>
      <vt:lpstr>Reactive nitrogen</vt:lpstr>
      <vt:lpstr>Comparison of European, national and Regional emission distributions</vt:lpstr>
      <vt:lpstr>Standard static time profiles</vt:lpstr>
      <vt:lpstr>Impact of implementing Skjoth et al. (2011)</vt:lpstr>
      <vt:lpstr>Using manure transport data as a proxy for application emissions</vt:lpstr>
      <vt:lpstr>Variability between years larger than between regions</vt:lpstr>
      <vt:lpstr>Comparison against Skjoth et aL. (2011)</vt:lpstr>
      <vt:lpstr>Introduction of regulation and other parameters</vt:lpstr>
      <vt:lpstr>Resulting parameterization</vt:lpstr>
      <vt:lpstr>Application to Flanders</vt:lpstr>
      <vt:lpstr>Modelled distributions</vt:lpstr>
      <vt:lpstr>Correlation for time series of two-weekly data for 2007-2011</vt:lpstr>
      <vt:lpstr>Sensitivity simulation</vt:lpstr>
      <vt:lpstr>Inter-annual Variation: 2011 and 2012 contained warm springs</vt:lpstr>
      <vt:lpstr>Conclusions and Outlook</vt:lpstr>
      <vt:lpstr>Thank you for your attention</vt:lpstr>
      <vt:lpstr>Does a limitation to manure application during a PM episode reduce peak values?  </vt:lpstr>
      <vt:lpstr>Resultaten gevoeligheidsrun voor episodes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TNO verhaal</dc:title>
  <dc:subject>corporate</dc:subject>
  <dc:creator/>
  <cp:lastModifiedBy/>
  <cp:revision>1</cp:revision>
  <dcterms:created xsi:type="dcterms:W3CDTF">2010-12-16T09:20:55Z</dcterms:created>
  <dcterms:modified xsi:type="dcterms:W3CDTF">2015-05-06T06:43:07Z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TNO_43</vt:lpwstr>
  </property>
  <property fmtid="{D5CDD505-2E9C-101B-9397-08002B2CF9AE}" pid="3" name="do_LanguageID">
    <vt:lpwstr>2057</vt:lpwstr>
  </property>
  <property fmtid="{D5CDD505-2E9C-101B-9397-08002B2CF9AE}" pid="4" name="do_Title">
    <vt:lpwstr>Improving the modelling of ammonia by detailing emission infornation </vt:lpwstr>
  </property>
  <property fmtid="{D5CDD505-2E9C-101B-9397-08002B2CF9AE}" pid="5" name="do_Subtitle">
    <vt:lpwstr/>
  </property>
  <property fmtid="{D5CDD505-2E9C-101B-9397-08002B2CF9AE}" pid="6" name="do_Speaker">
    <vt:lpwstr>Martijn Schaap</vt:lpwstr>
  </property>
  <property fmtid="{D5CDD505-2E9C-101B-9397-08002B2CF9AE}" pid="7" name="do_Date">
    <vt:lpwstr>False</vt:lpwstr>
  </property>
  <property fmtid="{D5CDD505-2E9C-101B-9397-08002B2CF9AE}" pid="8" name="do_DateValue">
    <vt:lpwstr>05-05-2015</vt:lpwstr>
  </property>
  <property fmtid="{D5CDD505-2E9C-101B-9397-08002B2CF9AE}" pid="9" name="do_SlideNumber">
    <vt:lpwstr>True</vt:lpwstr>
  </property>
  <property fmtid="{D5CDD505-2E9C-101B-9397-08002B2CF9AE}" pid="10" name="do_Language">
    <vt:lpwstr>2057</vt:lpwstr>
  </property>
</Properties>
</file>